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5" r:id="rId3"/>
    <p:sldId id="271" r:id="rId4"/>
    <p:sldId id="277" r:id="rId5"/>
    <p:sldId id="299" r:id="rId6"/>
    <p:sldId id="276" r:id="rId7"/>
    <p:sldId id="279" r:id="rId8"/>
    <p:sldId id="264" r:id="rId9"/>
    <p:sldId id="267" r:id="rId10"/>
    <p:sldId id="296" r:id="rId11"/>
    <p:sldId id="287" r:id="rId12"/>
    <p:sldId id="270" r:id="rId13"/>
    <p:sldId id="297" r:id="rId14"/>
    <p:sldId id="298" r:id="rId15"/>
    <p:sldId id="286" r:id="rId16"/>
    <p:sldId id="261" r:id="rId17"/>
    <p:sldId id="273" r:id="rId18"/>
    <p:sldId id="274" r:id="rId19"/>
    <p:sldId id="281" r:id="rId20"/>
    <p:sldId id="283" r:id="rId21"/>
    <p:sldId id="289" r:id="rId22"/>
    <p:sldId id="290" r:id="rId23"/>
    <p:sldId id="291" r:id="rId24"/>
    <p:sldId id="294" r:id="rId25"/>
    <p:sldId id="295" r:id="rId26"/>
    <p:sldId id="268" r:id="rId27"/>
    <p:sldId id="301" r:id="rId28"/>
    <p:sldId id="257" r:id="rId29"/>
    <p:sldId id="302" r:id="rId30"/>
    <p:sldId id="258" r:id="rId31"/>
    <p:sldId id="303" r:id="rId32"/>
    <p:sldId id="304" r:id="rId33"/>
    <p:sldId id="305" r:id="rId34"/>
    <p:sldId id="306" r:id="rId3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46"/>
    <p:restoredTop sz="94648"/>
  </p:normalViewPr>
  <p:slideViewPr>
    <p:cSldViewPr snapToGrid="0">
      <p:cViewPr varScale="1">
        <p:scale>
          <a:sx n="114" d="100"/>
          <a:sy n="114" d="100"/>
        </p:scale>
        <p:origin x="17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E6532-8687-9948-97F8-5631CCF2498D}" type="doc">
      <dgm:prSet loTypeId="urn:microsoft.com/office/officeart/2005/8/layout/hChevron3" loCatId="" qsTypeId="urn:microsoft.com/office/officeart/2005/8/quickstyle/simple1" qsCatId="simple" csTypeId="urn:microsoft.com/office/officeart/2005/8/colors/accent1_2" csCatId="accent1" phldr="1"/>
      <dgm:spPr/>
    </dgm:pt>
    <dgm:pt modelId="{85CE3785-CE0E-8A45-B5B1-E36AEFE03C67}">
      <dgm:prSet phldrT="[Text]" custT="1"/>
      <dgm:spPr>
        <a:solidFill>
          <a:schemeClr val="accent1">
            <a:lumMod val="20000"/>
            <a:lumOff val="80000"/>
          </a:schemeClr>
        </a:solidFill>
      </dgm:spPr>
      <dgm:t>
        <a:bodyPr/>
        <a:lstStyle/>
        <a:p>
          <a:r>
            <a:rPr lang="en-GB" sz="1600" b="0" i="0" dirty="0">
              <a:solidFill>
                <a:sysClr val="windowText" lastClr="000000"/>
              </a:solidFill>
              <a:latin typeface="Suisse Int'l" panose="020B0804000000000000" pitchFamily="34" charset="77"/>
            </a:rPr>
            <a:t>AI</a:t>
          </a:r>
        </a:p>
      </dgm:t>
    </dgm:pt>
    <dgm:pt modelId="{370A86D8-10DB-0A42-9F17-953913E6832D}" type="parTrans" cxnId="{D717384A-12CB-BB4B-B07B-DAD8743252E7}">
      <dgm:prSet/>
      <dgm:spPr/>
      <dgm:t>
        <a:bodyPr/>
        <a:lstStyle/>
        <a:p>
          <a:endParaRPr lang="en-GB" sz="1600" b="0" i="0">
            <a:latin typeface="Suisse Int'l" panose="020B0804000000000000" pitchFamily="34" charset="77"/>
          </a:endParaRPr>
        </a:p>
      </dgm:t>
    </dgm:pt>
    <dgm:pt modelId="{33D907A5-0EF7-3645-ABD2-85A39677E4B5}" type="sibTrans" cxnId="{D717384A-12CB-BB4B-B07B-DAD8743252E7}">
      <dgm:prSet/>
      <dgm:spPr/>
      <dgm:t>
        <a:bodyPr/>
        <a:lstStyle/>
        <a:p>
          <a:endParaRPr lang="en-GB" sz="1600" b="0" i="0">
            <a:latin typeface="Suisse Int'l" panose="020B0804000000000000" pitchFamily="34" charset="77"/>
          </a:endParaRPr>
        </a:p>
      </dgm:t>
    </dgm:pt>
    <dgm:pt modelId="{754A1E3B-E9E1-2348-AC93-E69A9F5E8A27}">
      <dgm:prSet phldrT="[Text]" custT="1"/>
      <dgm:spPr>
        <a:solidFill>
          <a:schemeClr val="accent1">
            <a:lumMod val="40000"/>
            <a:lumOff val="60000"/>
          </a:schemeClr>
        </a:solidFill>
      </dgm:spPr>
      <dgm:t>
        <a:bodyPr/>
        <a:lstStyle/>
        <a:p>
          <a:r>
            <a:rPr lang="en-GB" sz="1600" b="0" i="0" dirty="0">
              <a:solidFill>
                <a:sysClr val="windowText" lastClr="000000"/>
              </a:solidFill>
              <a:latin typeface="Suisse Int'l" panose="020B0804000000000000" pitchFamily="34" charset="77"/>
            </a:rPr>
            <a:t>Human + AI</a:t>
          </a:r>
        </a:p>
      </dgm:t>
    </dgm:pt>
    <dgm:pt modelId="{3194C39D-6CB7-E949-89A1-42E1441B7753}" type="parTrans" cxnId="{5DF3E3EC-605D-0C47-B116-823EB7A09D72}">
      <dgm:prSet/>
      <dgm:spPr/>
      <dgm:t>
        <a:bodyPr/>
        <a:lstStyle/>
        <a:p>
          <a:endParaRPr lang="en-GB" sz="1600" b="0" i="0">
            <a:latin typeface="Suisse Int'l" panose="020B0804000000000000" pitchFamily="34" charset="77"/>
          </a:endParaRPr>
        </a:p>
      </dgm:t>
    </dgm:pt>
    <dgm:pt modelId="{C71075F9-2953-2341-9482-5CB86E608065}" type="sibTrans" cxnId="{5DF3E3EC-605D-0C47-B116-823EB7A09D72}">
      <dgm:prSet/>
      <dgm:spPr/>
      <dgm:t>
        <a:bodyPr/>
        <a:lstStyle/>
        <a:p>
          <a:endParaRPr lang="en-GB" sz="1600" b="0" i="0">
            <a:latin typeface="Suisse Int'l" panose="020B0804000000000000" pitchFamily="34" charset="77"/>
          </a:endParaRPr>
        </a:p>
      </dgm:t>
    </dgm:pt>
    <dgm:pt modelId="{0154F43A-D2CA-0A44-AB3F-7531C6756AFA}">
      <dgm:prSet phldrT="[Text]" custT="1"/>
      <dgm:spPr>
        <a:solidFill>
          <a:schemeClr val="accent1">
            <a:lumMod val="60000"/>
            <a:lumOff val="40000"/>
          </a:schemeClr>
        </a:solidFill>
      </dgm:spPr>
      <dgm:t>
        <a:bodyPr/>
        <a:lstStyle/>
        <a:p>
          <a:r>
            <a:rPr lang="en-GB" sz="1600" b="0" i="0" dirty="0">
              <a:solidFill>
                <a:schemeClr val="tx1"/>
              </a:solidFill>
              <a:latin typeface="Suisse Int'l" panose="020B0804000000000000" pitchFamily="34" charset="77"/>
            </a:rPr>
            <a:t>Adaptability of AI</a:t>
          </a:r>
        </a:p>
      </dgm:t>
    </dgm:pt>
    <dgm:pt modelId="{A53B9853-C3CB-FD43-849E-52ED6D4DFCD9}" type="parTrans" cxnId="{46EA6C84-09AB-4745-8A2A-9F944411DC95}">
      <dgm:prSet/>
      <dgm:spPr/>
      <dgm:t>
        <a:bodyPr/>
        <a:lstStyle/>
        <a:p>
          <a:endParaRPr lang="en-GB" sz="1600" b="0" i="0">
            <a:latin typeface="Suisse Int'l" panose="020B0804000000000000" pitchFamily="34" charset="77"/>
          </a:endParaRPr>
        </a:p>
      </dgm:t>
    </dgm:pt>
    <dgm:pt modelId="{2359B80C-9E20-E645-8B4D-B2FE1CADCE74}" type="sibTrans" cxnId="{46EA6C84-09AB-4745-8A2A-9F944411DC95}">
      <dgm:prSet/>
      <dgm:spPr/>
      <dgm:t>
        <a:bodyPr/>
        <a:lstStyle/>
        <a:p>
          <a:endParaRPr lang="en-GB" sz="1600" b="0" i="0">
            <a:latin typeface="Suisse Int'l" panose="020B0804000000000000" pitchFamily="34" charset="77"/>
          </a:endParaRPr>
        </a:p>
      </dgm:t>
    </dgm:pt>
    <dgm:pt modelId="{88159B3C-E795-5341-95EB-C910622905FD}">
      <dgm:prSet phldrT="[Text]" custT="1"/>
      <dgm:spPr>
        <a:solidFill>
          <a:schemeClr val="accent1">
            <a:lumMod val="75000"/>
          </a:schemeClr>
        </a:solidFill>
      </dgm:spPr>
      <dgm:t>
        <a:bodyPr/>
        <a:lstStyle/>
        <a:p>
          <a:r>
            <a:rPr lang="en-GB" sz="1600" b="0" i="0" dirty="0">
              <a:latin typeface="Suisse Int'l" panose="020B0804000000000000" pitchFamily="34" charset="77"/>
            </a:rPr>
            <a:t>Competitive Advantage</a:t>
          </a:r>
        </a:p>
      </dgm:t>
    </dgm:pt>
    <dgm:pt modelId="{56C85D2D-EB4D-324B-AFDC-D3CEFB47C41F}" type="parTrans" cxnId="{98DB89FC-E726-8143-951E-1F2F14FC168E}">
      <dgm:prSet/>
      <dgm:spPr/>
      <dgm:t>
        <a:bodyPr/>
        <a:lstStyle/>
        <a:p>
          <a:endParaRPr lang="en-GB" sz="1600" b="0" i="0">
            <a:latin typeface="Suisse Int'l" panose="020B0804000000000000" pitchFamily="34" charset="77"/>
          </a:endParaRPr>
        </a:p>
      </dgm:t>
    </dgm:pt>
    <dgm:pt modelId="{5A0DF273-EBE8-BD49-AFEF-9296F164AC96}" type="sibTrans" cxnId="{98DB89FC-E726-8143-951E-1F2F14FC168E}">
      <dgm:prSet/>
      <dgm:spPr/>
      <dgm:t>
        <a:bodyPr/>
        <a:lstStyle/>
        <a:p>
          <a:endParaRPr lang="en-GB" sz="1600" b="0" i="0">
            <a:latin typeface="Suisse Int'l" panose="020B0804000000000000" pitchFamily="34" charset="77"/>
          </a:endParaRPr>
        </a:p>
      </dgm:t>
    </dgm:pt>
    <dgm:pt modelId="{D9DFBFC4-8CB5-474E-A8C8-EC7193156C02}">
      <dgm:prSet phldrT="[Text]" custT="1"/>
      <dgm:spPr>
        <a:solidFill>
          <a:schemeClr val="accent1">
            <a:lumMod val="50000"/>
          </a:schemeClr>
        </a:solidFill>
      </dgm:spPr>
      <dgm:t>
        <a:bodyPr/>
        <a:lstStyle/>
        <a:p>
          <a:r>
            <a:rPr lang="en-GB" sz="1600" b="0" i="0" dirty="0">
              <a:latin typeface="Suisse Int'l" panose="020B0804000000000000" pitchFamily="34" charset="77"/>
            </a:rPr>
            <a:t>Applied to one industry and process</a:t>
          </a:r>
        </a:p>
      </dgm:t>
    </dgm:pt>
    <dgm:pt modelId="{E808B699-CCC8-4942-B0E2-77BC4C057AF6}" type="parTrans" cxnId="{BF87C902-ACC1-1D4E-A4FA-8B933B35E329}">
      <dgm:prSet/>
      <dgm:spPr/>
      <dgm:t>
        <a:bodyPr/>
        <a:lstStyle/>
        <a:p>
          <a:endParaRPr lang="en-GB" sz="1600" b="0" i="0">
            <a:latin typeface="Suisse Int'l" panose="020B0804000000000000" pitchFamily="34" charset="77"/>
          </a:endParaRPr>
        </a:p>
      </dgm:t>
    </dgm:pt>
    <dgm:pt modelId="{E22A960B-E25F-8F47-B9DE-F7390F5BBFFF}" type="sibTrans" cxnId="{BF87C902-ACC1-1D4E-A4FA-8B933B35E329}">
      <dgm:prSet/>
      <dgm:spPr/>
      <dgm:t>
        <a:bodyPr/>
        <a:lstStyle/>
        <a:p>
          <a:endParaRPr lang="en-GB" sz="1600" b="0" i="0">
            <a:latin typeface="Suisse Int'l" panose="020B0804000000000000" pitchFamily="34" charset="77"/>
          </a:endParaRPr>
        </a:p>
      </dgm:t>
    </dgm:pt>
    <dgm:pt modelId="{55639885-8956-BF45-AD8D-551F388628E5}" type="pres">
      <dgm:prSet presAssocID="{3DAE6532-8687-9948-97F8-5631CCF2498D}" presName="Name0" presStyleCnt="0">
        <dgm:presLayoutVars>
          <dgm:dir/>
          <dgm:resizeHandles val="exact"/>
        </dgm:presLayoutVars>
      </dgm:prSet>
      <dgm:spPr/>
    </dgm:pt>
    <dgm:pt modelId="{8FE67495-0F07-454F-93FB-DF26FA43E8CA}" type="pres">
      <dgm:prSet presAssocID="{85CE3785-CE0E-8A45-B5B1-E36AEFE03C67}" presName="parTxOnly" presStyleLbl="node1" presStyleIdx="0" presStyleCnt="5">
        <dgm:presLayoutVars>
          <dgm:bulletEnabled val="1"/>
        </dgm:presLayoutVars>
      </dgm:prSet>
      <dgm:spPr/>
    </dgm:pt>
    <dgm:pt modelId="{E68BDD4C-3754-E342-A583-7759111C2CF7}" type="pres">
      <dgm:prSet presAssocID="{33D907A5-0EF7-3645-ABD2-85A39677E4B5}" presName="parSpace" presStyleCnt="0"/>
      <dgm:spPr/>
    </dgm:pt>
    <dgm:pt modelId="{16604B90-7708-EA4E-9E15-F52C572B4FD0}" type="pres">
      <dgm:prSet presAssocID="{754A1E3B-E9E1-2348-AC93-E69A9F5E8A27}" presName="parTxOnly" presStyleLbl="node1" presStyleIdx="1" presStyleCnt="5">
        <dgm:presLayoutVars>
          <dgm:bulletEnabled val="1"/>
        </dgm:presLayoutVars>
      </dgm:prSet>
      <dgm:spPr/>
    </dgm:pt>
    <dgm:pt modelId="{B2C313E6-33FD-1048-AD7C-1F2457AA14EF}" type="pres">
      <dgm:prSet presAssocID="{C71075F9-2953-2341-9482-5CB86E608065}" presName="parSpace" presStyleCnt="0"/>
      <dgm:spPr/>
    </dgm:pt>
    <dgm:pt modelId="{A6362597-20F4-A24B-8456-20C5AA5AEC42}" type="pres">
      <dgm:prSet presAssocID="{0154F43A-D2CA-0A44-AB3F-7531C6756AFA}" presName="parTxOnly" presStyleLbl="node1" presStyleIdx="2" presStyleCnt="5">
        <dgm:presLayoutVars>
          <dgm:bulletEnabled val="1"/>
        </dgm:presLayoutVars>
      </dgm:prSet>
      <dgm:spPr/>
    </dgm:pt>
    <dgm:pt modelId="{51463A8D-79BF-604F-8D18-6504FBD1B7CD}" type="pres">
      <dgm:prSet presAssocID="{2359B80C-9E20-E645-8B4D-B2FE1CADCE74}" presName="parSpace" presStyleCnt="0"/>
      <dgm:spPr/>
    </dgm:pt>
    <dgm:pt modelId="{7B796BC3-930F-3946-AD22-849F69299695}" type="pres">
      <dgm:prSet presAssocID="{88159B3C-E795-5341-95EB-C910622905FD}" presName="parTxOnly" presStyleLbl="node1" presStyleIdx="3" presStyleCnt="5">
        <dgm:presLayoutVars>
          <dgm:bulletEnabled val="1"/>
        </dgm:presLayoutVars>
      </dgm:prSet>
      <dgm:spPr/>
    </dgm:pt>
    <dgm:pt modelId="{7E87BCF6-AE65-D448-8338-2B17DCBDB0E0}" type="pres">
      <dgm:prSet presAssocID="{5A0DF273-EBE8-BD49-AFEF-9296F164AC96}" presName="parSpace" presStyleCnt="0"/>
      <dgm:spPr/>
    </dgm:pt>
    <dgm:pt modelId="{B7707EAE-A487-1C47-B18E-9E752429E5D4}" type="pres">
      <dgm:prSet presAssocID="{D9DFBFC4-8CB5-474E-A8C8-EC7193156C02}" presName="parTxOnly" presStyleLbl="node1" presStyleIdx="4" presStyleCnt="5">
        <dgm:presLayoutVars>
          <dgm:bulletEnabled val="1"/>
        </dgm:presLayoutVars>
      </dgm:prSet>
      <dgm:spPr/>
    </dgm:pt>
  </dgm:ptLst>
  <dgm:cxnLst>
    <dgm:cxn modelId="{BF87C902-ACC1-1D4E-A4FA-8B933B35E329}" srcId="{3DAE6532-8687-9948-97F8-5631CCF2498D}" destId="{D9DFBFC4-8CB5-474E-A8C8-EC7193156C02}" srcOrd="4" destOrd="0" parTransId="{E808B699-CCC8-4942-B0E2-77BC4C057AF6}" sibTransId="{E22A960B-E25F-8F47-B9DE-F7390F5BBFFF}"/>
    <dgm:cxn modelId="{D717384A-12CB-BB4B-B07B-DAD8743252E7}" srcId="{3DAE6532-8687-9948-97F8-5631CCF2498D}" destId="{85CE3785-CE0E-8A45-B5B1-E36AEFE03C67}" srcOrd="0" destOrd="0" parTransId="{370A86D8-10DB-0A42-9F17-953913E6832D}" sibTransId="{33D907A5-0EF7-3645-ABD2-85A39677E4B5}"/>
    <dgm:cxn modelId="{46EA6C84-09AB-4745-8A2A-9F944411DC95}" srcId="{3DAE6532-8687-9948-97F8-5631CCF2498D}" destId="{0154F43A-D2CA-0A44-AB3F-7531C6756AFA}" srcOrd="2" destOrd="0" parTransId="{A53B9853-C3CB-FD43-849E-52ED6D4DFCD9}" sibTransId="{2359B80C-9E20-E645-8B4D-B2FE1CADCE74}"/>
    <dgm:cxn modelId="{7AEC098B-48F0-2845-9E68-836264A8697F}" type="presOf" srcId="{D9DFBFC4-8CB5-474E-A8C8-EC7193156C02}" destId="{B7707EAE-A487-1C47-B18E-9E752429E5D4}" srcOrd="0" destOrd="0" presId="urn:microsoft.com/office/officeart/2005/8/layout/hChevron3"/>
    <dgm:cxn modelId="{0FD6B49B-9F68-D849-9C95-12C77237C314}" type="presOf" srcId="{3DAE6532-8687-9948-97F8-5631CCF2498D}" destId="{55639885-8956-BF45-AD8D-551F388628E5}" srcOrd="0" destOrd="0" presId="urn:microsoft.com/office/officeart/2005/8/layout/hChevron3"/>
    <dgm:cxn modelId="{300172A3-EBF3-F64D-ACCD-8CE5CB6ED6EF}" type="presOf" srcId="{88159B3C-E795-5341-95EB-C910622905FD}" destId="{7B796BC3-930F-3946-AD22-849F69299695}" srcOrd="0" destOrd="0" presId="urn:microsoft.com/office/officeart/2005/8/layout/hChevron3"/>
    <dgm:cxn modelId="{489195B1-6CF3-6941-A45E-86442E2B6D5D}" type="presOf" srcId="{85CE3785-CE0E-8A45-B5B1-E36AEFE03C67}" destId="{8FE67495-0F07-454F-93FB-DF26FA43E8CA}" srcOrd="0" destOrd="0" presId="urn:microsoft.com/office/officeart/2005/8/layout/hChevron3"/>
    <dgm:cxn modelId="{730A60BD-1AD6-304F-9829-ADEED2730239}" type="presOf" srcId="{0154F43A-D2CA-0A44-AB3F-7531C6756AFA}" destId="{A6362597-20F4-A24B-8456-20C5AA5AEC42}" srcOrd="0" destOrd="0" presId="urn:microsoft.com/office/officeart/2005/8/layout/hChevron3"/>
    <dgm:cxn modelId="{EEFCABD7-F4C9-634C-9D44-662CDD0EE63D}" type="presOf" srcId="{754A1E3B-E9E1-2348-AC93-E69A9F5E8A27}" destId="{16604B90-7708-EA4E-9E15-F52C572B4FD0}" srcOrd="0" destOrd="0" presId="urn:microsoft.com/office/officeart/2005/8/layout/hChevron3"/>
    <dgm:cxn modelId="{5DF3E3EC-605D-0C47-B116-823EB7A09D72}" srcId="{3DAE6532-8687-9948-97F8-5631CCF2498D}" destId="{754A1E3B-E9E1-2348-AC93-E69A9F5E8A27}" srcOrd="1" destOrd="0" parTransId="{3194C39D-6CB7-E949-89A1-42E1441B7753}" sibTransId="{C71075F9-2953-2341-9482-5CB86E608065}"/>
    <dgm:cxn modelId="{98DB89FC-E726-8143-951E-1F2F14FC168E}" srcId="{3DAE6532-8687-9948-97F8-5631CCF2498D}" destId="{88159B3C-E795-5341-95EB-C910622905FD}" srcOrd="3" destOrd="0" parTransId="{56C85D2D-EB4D-324B-AFDC-D3CEFB47C41F}" sibTransId="{5A0DF273-EBE8-BD49-AFEF-9296F164AC96}"/>
    <dgm:cxn modelId="{186B76BF-BD41-1C40-99B5-8F23E17DE406}" type="presParOf" srcId="{55639885-8956-BF45-AD8D-551F388628E5}" destId="{8FE67495-0F07-454F-93FB-DF26FA43E8CA}" srcOrd="0" destOrd="0" presId="urn:microsoft.com/office/officeart/2005/8/layout/hChevron3"/>
    <dgm:cxn modelId="{A142FF87-7840-C94B-B761-CAA9B6DAC19E}" type="presParOf" srcId="{55639885-8956-BF45-AD8D-551F388628E5}" destId="{E68BDD4C-3754-E342-A583-7759111C2CF7}" srcOrd="1" destOrd="0" presId="urn:microsoft.com/office/officeart/2005/8/layout/hChevron3"/>
    <dgm:cxn modelId="{BD70BB66-D28A-4E47-A07E-621491F210FB}" type="presParOf" srcId="{55639885-8956-BF45-AD8D-551F388628E5}" destId="{16604B90-7708-EA4E-9E15-F52C572B4FD0}" srcOrd="2" destOrd="0" presId="urn:microsoft.com/office/officeart/2005/8/layout/hChevron3"/>
    <dgm:cxn modelId="{D00BE27D-E239-2B46-889A-9A4297F2AA54}" type="presParOf" srcId="{55639885-8956-BF45-AD8D-551F388628E5}" destId="{B2C313E6-33FD-1048-AD7C-1F2457AA14EF}" srcOrd="3" destOrd="0" presId="urn:microsoft.com/office/officeart/2005/8/layout/hChevron3"/>
    <dgm:cxn modelId="{3F775540-4677-6C48-BCAC-302EB3623B9A}" type="presParOf" srcId="{55639885-8956-BF45-AD8D-551F388628E5}" destId="{A6362597-20F4-A24B-8456-20C5AA5AEC42}" srcOrd="4" destOrd="0" presId="urn:microsoft.com/office/officeart/2005/8/layout/hChevron3"/>
    <dgm:cxn modelId="{746135DA-0A3E-E44A-A2F4-4CA8842EE35A}" type="presParOf" srcId="{55639885-8956-BF45-AD8D-551F388628E5}" destId="{51463A8D-79BF-604F-8D18-6504FBD1B7CD}" srcOrd="5" destOrd="0" presId="urn:microsoft.com/office/officeart/2005/8/layout/hChevron3"/>
    <dgm:cxn modelId="{EB081BFA-EA4A-5740-AAF0-1EAA506DEA82}" type="presParOf" srcId="{55639885-8956-BF45-AD8D-551F388628E5}" destId="{7B796BC3-930F-3946-AD22-849F69299695}" srcOrd="6" destOrd="0" presId="urn:microsoft.com/office/officeart/2005/8/layout/hChevron3"/>
    <dgm:cxn modelId="{FE5D0290-9728-8C4A-8E2A-C1144D7F7EEB}" type="presParOf" srcId="{55639885-8956-BF45-AD8D-551F388628E5}" destId="{7E87BCF6-AE65-D448-8338-2B17DCBDB0E0}" srcOrd="7" destOrd="0" presId="urn:microsoft.com/office/officeart/2005/8/layout/hChevron3"/>
    <dgm:cxn modelId="{65183565-6BFC-9844-B5A2-4318352190FB}" type="presParOf" srcId="{55639885-8956-BF45-AD8D-551F388628E5}" destId="{B7707EAE-A487-1C47-B18E-9E752429E5D4}"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67495-0F07-454F-93FB-DF26FA43E8CA}">
      <dsp:nvSpPr>
        <dsp:cNvPr id="0" name=""/>
        <dsp:cNvSpPr/>
      </dsp:nvSpPr>
      <dsp:spPr>
        <a:xfrm>
          <a:off x="1298" y="740076"/>
          <a:ext cx="2531135" cy="1012454"/>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b="0" i="0" kern="1200" dirty="0">
              <a:solidFill>
                <a:sysClr val="windowText" lastClr="000000"/>
              </a:solidFill>
              <a:latin typeface="Suisse Int'l" panose="020B0804000000000000" pitchFamily="34" charset="77"/>
            </a:rPr>
            <a:t>AI</a:t>
          </a:r>
        </a:p>
      </dsp:txBody>
      <dsp:txXfrm>
        <a:off x="1298" y="740076"/>
        <a:ext cx="2278022" cy="1012454"/>
      </dsp:txXfrm>
    </dsp:sp>
    <dsp:sp modelId="{16604B90-7708-EA4E-9E15-F52C572B4FD0}">
      <dsp:nvSpPr>
        <dsp:cNvPr id="0" name=""/>
        <dsp:cNvSpPr/>
      </dsp:nvSpPr>
      <dsp:spPr>
        <a:xfrm>
          <a:off x="2026206" y="740076"/>
          <a:ext cx="2531135" cy="1012454"/>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b="0" i="0" kern="1200" dirty="0">
              <a:solidFill>
                <a:sysClr val="windowText" lastClr="000000"/>
              </a:solidFill>
              <a:latin typeface="Suisse Int'l" panose="020B0804000000000000" pitchFamily="34" charset="77"/>
            </a:rPr>
            <a:t>Human + AI</a:t>
          </a:r>
        </a:p>
      </dsp:txBody>
      <dsp:txXfrm>
        <a:off x="2532433" y="740076"/>
        <a:ext cx="1518681" cy="1012454"/>
      </dsp:txXfrm>
    </dsp:sp>
    <dsp:sp modelId="{A6362597-20F4-A24B-8456-20C5AA5AEC42}">
      <dsp:nvSpPr>
        <dsp:cNvPr id="0" name=""/>
        <dsp:cNvSpPr/>
      </dsp:nvSpPr>
      <dsp:spPr>
        <a:xfrm>
          <a:off x="4051114" y="740076"/>
          <a:ext cx="2531135" cy="1012454"/>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b="0" i="0" kern="1200" dirty="0">
              <a:solidFill>
                <a:schemeClr val="tx1"/>
              </a:solidFill>
              <a:latin typeface="Suisse Int'l" panose="020B0804000000000000" pitchFamily="34" charset="77"/>
            </a:rPr>
            <a:t>Adaptability of AI</a:t>
          </a:r>
        </a:p>
      </dsp:txBody>
      <dsp:txXfrm>
        <a:off x="4557341" y="740076"/>
        <a:ext cx="1518681" cy="1012454"/>
      </dsp:txXfrm>
    </dsp:sp>
    <dsp:sp modelId="{7B796BC3-930F-3946-AD22-849F69299695}">
      <dsp:nvSpPr>
        <dsp:cNvPr id="0" name=""/>
        <dsp:cNvSpPr/>
      </dsp:nvSpPr>
      <dsp:spPr>
        <a:xfrm>
          <a:off x="6076022" y="740076"/>
          <a:ext cx="2531135" cy="1012454"/>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Suisse Int'l" panose="020B0804000000000000" pitchFamily="34" charset="77"/>
            </a:rPr>
            <a:t>Competitive Advantage</a:t>
          </a:r>
        </a:p>
      </dsp:txBody>
      <dsp:txXfrm>
        <a:off x="6582249" y="740076"/>
        <a:ext cx="1518681" cy="1012454"/>
      </dsp:txXfrm>
    </dsp:sp>
    <dsp:sp modelId="{B7707EAE-A487-1C47-B18E-9E752429E5D4}">
      <dsp:nvSpPr>
        <dsp:cNvPr id="0" name=""/>
        <dsp:cNvSpPr/>
      </dsp:nvSpPr>
      <dsp:spPr>
        <a:xfrm>
          <a:off x="8100930" y="740076"/>
          <a:ext cx="2531135" cy="1012454"/>
        </a:xfrm>
        <a:prstGeom prst="chevr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Suisse Int'l" panose="020B0804000000000000" pitchFamily="34" charset="77"/>
            </a:rPr>
            <a:t>Applied to one industry and process</a:t>
          </a:r>
        </a:p>
      </dsp:txBody>
      <dsp:txXfrm>
        <a:off x="8607157" y="740076"/>
        <a:ext cx="1518681" cy="101245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E15C5F-E237-2847-A796-B788252A7499}" type="datetimeFigureOut">
              <a:rPr lang="en-CH" smtClean="0"/>
              <a:t>12.06.23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666F2-8B51-3D46-9E47-3B831EE2FE5E}" type="slidenum">
              <a:rPr lang="en-CH" smtClean="0"/>
              <a:t>‹#›</a:t>
            </a:fld>
            <a:endParaRPr lang="en-CH"/>
          </a:p>
        </p:txBody>
      </p:sp>
    </p:spTree>
    <p:extLst>
      <p:ext uri="{BB962C8B-B14F-4D97-AF65-F5344CB8AC3E}">
        <p14:creationId xmlns:p14="http://schemas.microsoft.com/office/powerpoint/2010/main" val="2742022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E5666F2-8B51-3D46-9E47-3B831EE2FE5E}" type="slidenum">
              <a:rPr lang="en-CH" smtClean="0"/>
              <a:t>9</a:t>
            </a:fld>
            <a:endParaRPr lang="en-CH"/>
          </a:p>
        </p:txBody>
      </p:sp>
    </p:spTree>
    <p:extLst>
      <p:ext uri="{BB962C8B-B14F-4D97-AF65-F5344CB8AC3E}">
        <p14:creationId xmlns:p14="http://schemas.microsoft.com/office/powerpoint/2010/main" val="165857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86CD3-0B93-A10A-4D91-FBFE2372951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CAFC3E52-1887-CA10-5F28-1D4023DACD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28B71088-0534-BFFB-FBF3-4129902932BF}"/>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5" name="Footer Placeholder 4">
            <a:extLst>
              <a:ext uri="{FF2B5EF4-FFF2-40B4-BE49-F238E27FC236}">
                <a16:creationId xmlns:a16="http://schemas.microsoft.com/office/drawing/2014/main" id="{5FCC7F30-444B-1E5F-0979-EBC9A1F477F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9247F05-064E-AC13-F64A-8A5B7A04685A}"/>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165438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92BC-712D-671B-C57F-C445F9156C9B}"/>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73E01842-9AC1-A4EC-921A-3BA8940EBB1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ADB5619-ED94-02D9-F001-C693FF2FD21C}"/>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5" name="Footer Placeholder 4">
            <a:extLst>
              <a:ext uri="{FF2B5EF4-FFF2-40B4-BE49-F238E27FC236}">
                <a16:creationId xmlns:a16="http://schemas.microsoft.com/office/drawing/2014/main" id="{84ECDB50-75B3-154A-2BA7-2427154C17FD}"/>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AB014B30-4832-EF5E-D883-F9265EEDCCCD}"/>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3813427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CFB13-14E8-C5A4-3562-0E094320374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5DCD737D-E57F-2109-22BF-5A5E041F852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68E28BE-8A39-7AE0-5207-2CBD2B18E6B9}"/>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5" name="Footer Placeholder 4">
            <a:extLst>
              <a:ext uri="{FF2B5EF4-FFF2-40B4-BE49-F238E27FC236}">
                <a16:creationId xmlns:a16="http://schemas.microsoft.com/office/drawing/2014/main" id="{0285BF45-1AAC-1D36-6528-734E37327D8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A8D22ED2-8F88-6B80-7F19-968990A71291}"/>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16276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F5FA2-452A-CDD7-1A2B-FC8FF1F632EF}"/>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8835B504-6056-25C1-BD34-6250449D6FC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D76E306-CC1F-9A09-DDC0-A891F7685190}"/>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5" name="Footer Placeholder 4">
            <a:extLst>
              <a:ext uri="{FF2B5EF4-FFF2-40B4-BE49-F238E27FC236}">
                <a16:creationId xmlns:a16="http://schemas.microsoft.com/office/drawing/2014/main" id="{09E946FF-65B3-7915-32C3-6F554C332D7E}"/>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E58CEB8-A869-C7E4-511D-BB8A13E066FD}"/>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429703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5C907-5CF2-04E6-A655-D1254BD686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EB607D3-C966-A787-ACED-C65CEF3ECF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75E223E-1176-21F4-90C7-462C1A06DE3B}"/>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5" name="Footer Placeholder 4">
            <a:extLst>
              <a:ext uri="{FF2B5EF4-FFF2-40B4-BE49-F238E27FC236}">
                <a16:creationId xmlns:a16="http://schemas.microsoft.com/office/drawing/2014/main" id="{9C57597A-B42E-C559-819B-DC8C98A86CE9}"/>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F443887-2C69-6C85-B6D8-BD5ECD1FB6A2}"/>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141322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69DA-FD08-BC06-D7E5-9FD96B4EE34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9FBA6AB-C4B6-949E-197D-D891269BB1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95B623DC-17A0-941E-B9AF-63357C49C2D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C647B47-255C-97DD-261C-C8BD980A5457}"/>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6" name="Footer Placeholder 5">
            <a:extLst>
              <a:ext uri="{FF2B5EF4-FFF2-40B4-BE49-F238E27FC236}">
                <a16:creationId xmlns:a16="http://schemas.microsoft.com/office/drawing/2014/main" id="{B9C5B70D-A846-18C1-BFC4-E66232BB2103}"/>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C23B87C-7621-E8F1-2DDE-79FB90EF0553}"/>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2016189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4688-40E6-87BD-6B37-9C4A8F6A18D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2FCA6887-F5F2-DABC-8FEB-126419D7B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5477DF8-C2CE-178D-5E5E-D1B27EB788D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B3D1ED8A-57DF-5347-66B5-43BA876CF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846981-94F0-7C27-FAD1-1570F996514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3F64A4C-C9C3-AB5B-7A16-5F9554BC0FE8}"/>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8" name="Footer Placeholder 7">
            <a:extLst>
              <a:ext uri="{FF2B5EF4-FFF2-40B4-BE49-F238E27FC236}">
                <a16:creationId xmlns:a16="http://schemas.microsoft.com/office/drawing/2014/main" id="{7074F3C0-B58D-BA39-9E04-0411961E0BFE}"/>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CF94A6B5-4D40-12AC-019F-69533799CADC}"/>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1992095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CFA4-CD6C-BB9E-A1F2-F0222B542823}"/>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4AB49C82-B653-1B85-553B-17C889A09498}"/>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4" name="Footer Placeholder 3">
            <a:extLst>
              <a:ext uri="{FF2B5EF4-FFF2-40B4-BE49-F238E27FC236}">
                <a16:creationId xmlns:a16="http://schemas.microsoft.com/office/drawing/2014/main" id="{A7155F14-71D9-9874-4083-9253CC8E734F}"/>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AC42AF5-FCE0-B90F-F956-BC3371D07550}"/>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64307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526D5E-14D9-CCF4-6BA7-AAA48A044C63}"/>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3" name="Footer Placeholder 2">
            <a:extLst>
              <a:ext uri="{FF2B5EF4-FFF2-40B4-BE49-F238E27FC236}">
                <a16:creationId xmlns:a16="http://schemas.microsoft.com/office/drawing/2014/main" id="{5487668F-5B3D-9741-D24C-FDB0E8A1275E}"/>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D6DEE45D-1AFD-8AA9-329A-AEAB7F00B189}"/>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362902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7799-B2DB-6278-3EB0-2871473BFE1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B69C8468-A54C-2922-2A4F-FB81B3838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3916FEAA-60EB-4AA8-8AC2-531DDAD48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66FFB1-C7C2-B6E4-300B-8BC342594D84}"/>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6" name="Footer Placeholder 5">
            <a:extLst>
              <a:ext uri="{FF2B5EF4-FFF2-40B4-BE49-F238E27FC236}">
                <a16:creationId xmlns:a16="http://schemas.microsoft.com/office/drawing/2014/main" id="{0806DA6C-215C-8378-D08C-A90F5411871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88D4C6BF-01A0-AA96-840E-83812367D59D}"/>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271307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AC8FE-92AB-B63C-2A27-9D39B71F7C7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1428C9C3-4A86-AD1D-FC29-AEEED8C9B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0D990D58-A7FD-2661-4E7B-0FA72AAB2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E46EE3-02C0-6026-7D9E-102392342338}"/>
              </a:ext>
            </a:extLst>
          </p:cNvPr>
          <p:cNvSpPr>
            <a:spLocks noGrp="1"/>
          </p:cNvSpPr>
          <p:nvPr>
            <p:ph type="dt" sz="half" idx="10"/>
          </p:nvPr>
        </p:nvSpPr>
        <p:spPr/>
        <p:txBody>
          <a:bodyPr/>
          <a:lstStyle/>
          <a:p>
            <a:fld id="{82B848C3-8805-B843-942D-662E8E9BE580}" type="datetimeFigureOut">
              <a:rPr lang="en-CH" smtClean="0"/>
              <a:t>12.06.23</a:t>
            </a:fld>
            <a:endParaRPr lang="en-CH"/>
          </a:p>
        </p:txBody>
      </p:sp>
      <p:sp>
        <p:nvSpPr>
          <p:cNvPr id="6" name="Footer Placeholder 5">
            <a:extLst>
              <a:ext uri="{FF2B5EF4-FFF2-40B4-BE49-F238E27FC236}">
                <a16:creationId xmlns:a16="http://schemas.microsoft.com/office/drawing/2014/main" id="{A40D8B87-22FF-1D82-1413-53F2F56F413D}"/>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6EC3AF12-3E8E-0A80-8E02-EFCF8CC68395}"/>
              </a:ext>
            </a:extLst>
          </p:cNvPr>
          <p:cNvSpPr>
            <a:spLocks noGrp="1"/>
          </p:cNvSpPr>
          <p:nvPr>
            <p:ph type="sldNum" sz="quarter" idx="12"/>
          </p:nvPr>
        </p:nvSpPr>
        <p:spPr/>
        <p:txBody>
          <a:bodyPr/>
          <a:lstStyle/>
          <a:p>
            <a:fld id="{F2ECAC61-9CD0-8348-82EA-6066568EE727}" type="slidenum">
              <a:rPr lang="en-CH" smtClean="0"/>
              <a:t>‹#›</a:t>
            </a:fld>
            <a:endParaRPr lang="en-CH"/>
          </a:p>
        </p:txBody>
      </p:sp>
    </p:spTree>
    <p:extLst>
      <p:ext uri="{BB962C8B-B14F-4D97-AF65-F5344CB8AC3E}">
        <p14:creationId xmlns:p14="http://schemas.microsoft.com/office/powerpoint/2010/main" val="267833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EF974E-5535-76BF-0FAD-BC17B5855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F5576114-7CE4-36DD-A91E-2889F04350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F64652BA-0A0E-84EC-9A10-17027978CE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848C3-8805-B843-942D-662E8E9BE580}" type="datetimeFigureOut">
              <a:rPr lang="en-CH" smtClean="0"/>
              <a:t>12.06.23</a:t>
            </a:fld>
            <a:endParaRPr lang="en-CH"/>
          </a:p>
        </p:txBody>
      </p:sp>
      <p:sp>
        <p:nvSpPr>
          <p:cNvPr id="5" name="Footer Placeholder 4">
            <a:extLst>
              <a:ext uri="{FF2B5EF4-FFF2-40B4-BE49-F238E27FC236}">
                <a16:creationId xmlns:a16="http://schemas.microsoft.com/office/drawing/2014/main" id="{1A4B647E-E26D-D405-798D-ECA3F81C3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5880051E-CC45-7CC7-8343-5D0492F17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CAC61-9CD0-8348-82EA-6066568EE727}" type="slidenum">
              <a:rPr lang="en-CH" smtClean="0"/>
              <a:t>‹#›</a:t>
            </a:fld>
            <a:endParaRPr lang="en-CH"/>
          </a:p>
        </p:txBody>
      </p:sp>
    </p:spTree>
    <p:extLst>
      <p:ext uri="{BB962C8B-B14F-4D97-AF65-F5344CB8AC3E}">
        <p14:creationId xmlns:p14="http://schemas.microsoft.com/office/powerpoint/2010/main" val="3055079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s://www.science.org/content/article/what-massive-database-retracted-papers-reveals-about-science-publishing-s-death-penalty"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E0D97-A937-8A19-AD91-2A633ACB5A7E}"/>
              </a:ext>
            </a:extLst>
          </p:cNvPr>
          <p:cNvSpPr/>
          <p:nvPr/>
        </p:nvSpPr>
        <p:spPr>
          <a:xfrm>
            <a:off x="0" y="2185988"/>
            <a:ext cx="12192000" cy="4200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8DE32CF6-7DCA-FF64-4EBE-3A83C9CAE181}"/>
              </a:ext>
            </a:extLst>
          </p:cNvPr>
          <p:cNvSpPr>
            <a:spLocks noGrp="1"/>
          </p:cNvSpPr>
          <p:nvPr>
            <p:ph type="subTitle" idx="1"/>
          </p:nvPr>
        </p:nvSpPr>
        <p:spPr>
          <a:xfrm>
            <a:off x="1524000" y="2657473"/>
            <a:ext cx="9144000" cy="1871990"/>
          </a:xfrm>
        </p:spPr>
        <p:txBody>
          <a:bodyPr>
            <a:normAutofit/>
          </a:bodyPr>
          <a:lstStyle/>
          <a:p>
            <a:pPr>
              <a:lnSpc>
                <a:spcPct val="114000"/>
              </a:lnSpc>
            </a:pPr>
            <a:r>
              <a:rPr lang="en-GB" sz="3600" b="1" dirty="0">
                <a:latin typeface="Book Antiqua" panose="02040602050305030304" pitchFamily="18" charset="0"/>
              </a:rPr>
              <a:t>Adaptive Hybrid Intelligent Systems for the Competitive Advantage of Enterprises</a:t>
            </a:r>
            <a:endParaRPr lang="en-CH" sz="1600" dirty="0">
              <a:latin typeface="Book Antiqua" panose="02040602050305030304" pitchFamily="18" charset="0"/>
            </a:endParaRPr>
          </a:p>
        </p:txBody>
      </p:sp>
      <p:sp>
        <p:nvSpPr>
          <p:cNvPr id="5" name="TextBox 4">
            <a:extLst>
              <a:ext uri="{FF2B5EF4-FFF2-40B4-BE49-F238E27FC236}">
                <a16:creationId xmlns:a16="http://schemas.microsoft.com/office/drawing/2014/main" id="{248FAE18-4CB9-FD83-C043-0B26515A932E}"/>
              </a:ext>
            </a:extLst>
          </p:cNvPr>
          <p:cNvSpPr txBox="1"/>
          <p:nvPr/>
        </p:nvSpPr>
        <p:spPr>
          <a:xfrm>
            <a:off x="3048000" y="4457581"/>
            <a:ext cx="6096000" cy="1574855"/>
          </a:xfrm>
          <a:prstGeom prst="rect">
            <a:avLst/>
          </a:prstGeom>
          <a:noFill/>
        </p:spPr>
        <p:txBody>
          <a:bodyPr wrap="square">
            <a:spAutoFit/>
          </a:bodyPr>
          <a:lstStyle/>
          <a:p>
            <a:pPr algn="ctr"/>
            <a:r>
              <a:rPr lang="en-CH" sz="1800" b="1" dirty="0">
                <a:latin typeface="Suisse Int'l Semi Bold" panose="020B0804000000000000" pitchFamily="34" charset="77"/>
              </a:rPr>
              <a:t>Dietrich Rordorf</a:t>
            </a:r>
          </a:p>
          <a:p>
            <a:pPr algn="ctr">
              <a:lnSpc>
                <a:spcPct val="150000"/>
              </a:lnSpc>
            </a:pPr>
            <a:r>
              <a:rPr lang="en-CH" sz="1800" dirty="0">
                <a:latin typeface="Suisse Int'l" panose="020B0804000000000000" pitchFamily="34" charset="77"/>
              </a:rPr>
              <a:t>Olten, 19 May 2023</a:t>
            </a:r>
          </a:p>
          <a:p>
            <a:pPr algn="ctr">
              <a:lnSpc>
                <a:spcPct val="150000"/>
              </a:lnSpc>
            </a:pPr>
            <a:endParaRPr lang="en-CH" dirty="0">
              <a:latin typeface="Suisse Int'l" panose="020B0804000000000000" pitchFamily="34" charset="77"/>
            </a:endParaRPr>
          </a:p>
          <a:p>
            <a:pPr algn="ctr">
              <a:lnSpc>
                <a:spcPct val="150000"/>
              </a:lnSpc>
            </a:pPr>
            <a:r>
              <a:rPr lang="en-CH" sz="1800" dirty="0">
                <a:latin typeface="Suisse Int'l" panose="020B0804000000000000" pitchFamily="34" charset="77"/>
              </a:rPr>
              <a:t>Emerging Topics in Information Systems, SS 2023</a:t>
            </a:r>
          </a:p>
        </p:txBody>
      </p:sp>
      <p:pic>
        <p:nvPicPr>
          <p:cNvPr id="3076" name="Picture 4" descr="University Positions - FHNW School of Education">
            <a:extLst>
              <a:ext uri="{FF2B5EF4-FFF2-40B4-BE49-F238E27FC236}">
                <a16:creationId xmlns:a16="http://schemas.microsoft.com/office/drawing/2014/main" id="{177400B2-7EC5-5716-DD03-A13DA5B338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792" b="41250"/>
          <a:stretch/>
        </p:blipFill>
        <p:spPr bwMode="auto">
          <a:xfrm>
            <a:off x="257179" y="271706"/>
            <a:ext cx="5838821" cy="6637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wiss Asian MBA - Home">
            <a:extLst>
              <a:ext uri="{FF2B5EF4-FFF2-40B4-BE49-F238E27FC236}">
                <a16:creationId xmlns:a16="http://schemas.microsoft.com/office/drawing/2014/main" id="{907C0828-9FBA-59CA-9698-B053BABF9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1592" y="65615"/>
            <a:ext cx="1703037" cy="894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49C5E5A-3F8D-A474-2FCF-A2844B0F45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237" y="215951"/>
            <a:ext cx="1358990" cy="45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036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The Long Tail: Narrow AI?</a:t>
            </a:r>
          </a:p>
        </p:txBody>
      </p:sp>
      <p:sp>
        <p:nvSpPr>
          <p:cNvPr id="7" name="Content Placeholder 2">
            <a:extLst>
              <a:ext uri="{FF2B5EF4-FFF2-40B4-BE49-F238E27FC236}">
                <a16:creationId xmlns:a16="http://schemas.microsoft.com/office/drawing/2014/main" id="{C725F2C0-E38A-EA6B-CF03-77CDAFC6A988}"/>
              </a:ext>
            </a:extLst>
          </p:cNvPr>
          <p:cNvSpPr>
            <a:spLocks noGrp="1"/>
          </p:cNvSpPr>
          <p:nvPr>
            <p:ph idx="1"/>
          </p:nvPr>
        </p:nvSpPr>
        <p:spPr>
          <a:xfrm>
            <a:off x="838200" y="1825625"/>
            <a:ext cx="10515600" cy="4351338"/>
          </a:xfrm>
        </p:spPr>
        <p:txBody>
          <a:bodyPr>
            <a:normAutofit lnSpcReduction="10000"/>
          </a:bodyPr>
          <a:lstStyle/>
          <a:p>
            <a:pPr>
              <a:lnSpc>
                <a:spcPct val="117000"/>
              </a:lnSpc>
            </a:pPr>
            <a:r>
              <a:rPr lang="en-GB" sz="2400" dirty="0">
                <a:latin typeface="Suisse Int'l" panose="020B0804000000000000" pitchFamily="34" charset="77"/>
              </a:rPr>
              <a:t>“Narrow AI” refers to machine learning models that are trained for one (narrowly defined) use case</a:t>
            </a:r>
          </a:p>
          <a:p>
            <a:pPr>
              <a:lnSpc>
                <a:spcPct val="117000"/>
              </a:lnSpc>
            </a:pPr>
            <a:r>
              <a:rPr lang="en-GB" sz="2400" dirty="0">
                <a:latin typeface="Suisse Int'l" panose="020B0804000000000000" pitchFamily="34" charset="77"/>
              </a:rPr>
              <a:t>Example:</a:t>
            </a:r>
          </a:p>
          <a:p>
            <a:pPr lvl="1">
              <a:lnSpc>
                <a:spcPct val="117000"/>
              </a:lnSpc>
            </a:pPr>
            <a:r>
              <a:rPr lang="en-GB" sz="2000" dirty="0">
                <a:latin typeface="Suisse Int'l" panose="020B0804000000000000" pitchFamily="34" charset="77"/>
              </a:rPr>
              <a:t>classify animal in image as cat, dog, …, tiger</a:t>
            </a:r>
          </a:p>
          <a:p>
            <a:pPr lvl="1">
              <a:lnSpc>
                <a:spcPct val="117000"/>
              </a:lnSpc>
            </a:pPr>
            <a:r>
              <a:rPr lang="en-GB" sz="2000" dirty="0">
                <a:latin typeface="Suisse Int'l" panose="020B0804000000000000" pitchFamily="34" charset="77"/>
              </a:rPr>
              <a:t>If model has never seen a giraffe in</a:t>
            </a:r>
            <a:br>
              <a:rPr lang="en-GB" sz="2000" dirty="0">
                <a:latin typeface="Suisse Int'l" panose="020B0804000000000000" pitchFamily="34" charset="77"/>
              </a:rPr>
            </a:br>
            <a:r>
              <a:rPr lang="en-GB" sz="2000" dirty="0">
                <a:latin typeface="Suisse Int'l" panose="020B0804000000000000" pitchFamily="34" charset="77"/>
              </a:rPr>
              <a:t>training data, it will classify it as any other</a:t>
            </a:r>
            <a:br>
              <a:rPr lang="en-GB" sz="2000" dirty="0">
                <a:latin typeface="Suisse Int'l" panose="020B0804000000000000" pitchFamily="34" charset="77"/>
              </a:rPr>
            </a:br>
            <a:r>
              <a:rPr lang="en-GB" sz="2000" dirty="0">
                <a:latin typeface="Suisse Int'l" panose="020B0804000000000000" pitchFamily="34" charset="77"/>
              </a:rPr>
              <a:t>animal</a:t>
            </a:r>
          </a:p>
          <a:p>
            <a:pPr>
              <a:lnSpc>
                <a:spcPct val="117000"/>
              </a:lnSpc>
            </a:pPr>
            <a:r>
              <a:rPr lang="en-GB" sz="2400" dirty="0">
                <a:latin typeface="Suisse Int'l" panose="020B0804000000000000" pitchFamily="34" charset="77"/>
              </a:rPr>
              <a:t>Thus not very adaptable: each use case</a:t>
            </a:r>
            <a:br>
              <a:rPr lang="en-GB" sz="2400" dirty="0">
                <a:latin typeface="Suisse Int'l" panose="020B0804000000000000" pitchFamily="34" charset="77"/>
              </a:rPr>
            </a:br>
            <a:r>
              <a:rPr lang="en-GB" sz="2400" dirty="0">
                <a:latin typeface="Suisse Int'l" panose="020B0804000000000000" pitchFamily="34" charset="77"/>
              </a:rPr>
              <a:t>requires plenty of training examples. Each</a:t>
            </a:r>
            <a:br>
              <a:rPr lang="en-GB" sz="2400" dirty="0">
                <a:latin typeface="Suisse Int'l" panose="020B0804000000000000" pitchFamily="34" charset="77"/>
              </a:rPr>
            </a:br>
            <a:r>
              <a:rPr lang="en-GB" sz="2400" dirty="0">
                <a:latin typeface="Suisse Int'l" panose="020B0804000000000000" pitchFamily="34" charset="77"/>
              </a:rPr>
              <a:t>new class type needs retraining of model.</a:t>
            </a:r>
          </a:p>
        </p:txBody>
      </p:sp>
      <p:pic>
        <p:nvPicPr>
          <p:cNvPr id="1026" name="Picture 2">
            <a:extLst>
              <a:ext uri="{FF2B5EF4-FFF2-40B4-BE49-F238E27FC236}">
                <a16:creationId xmlns:a16="http://schemas.microsoft.com/office/drawing/2014/main" id="{E0EDDA6B-7775-01D2-8A8D-E2E476B2745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8261" y="2421250"/>
            <a:ext cx="4932013" cy="294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01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Narrow vs. Broad AI</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5124450" cy="4351338"/>
          </a:xfrm>
          <a:solidFill>
            <a:schemeClr val="accent2">
              <a:lumMod val="40000"/>
              <a:lumOff val="60000"/>
            </a:schemeClr>
          </a:solidFill>
        </p:spPr>
        <p:txBody>
          <a:bodyPr>
            <a:normAutofit lnSpcReduction="10000"/>
          </a:bodyPr>
          <a:lstStyle/>
          <a:p>
            <a:pPr marL="0" indent="0">
              <a:lnSpc>
                <a:spcPct val="117000"/>
              </a:lnSpc>
              <a:buNone/>
            </a:pPr>
            <a:r>
              <a:rPr lang="en-GB" sz="2000" b="1" dirty="0">
                <a:latin typeface="Suisse Int'l Semi Bold" panose="020B0804000000000000" pitchFamily="34" charset="77"/>
              </a:rPr>
              <a:t>Narrow AI</a:t>
            </a:r>
          </a:p>
          <a:p>
            <a:pPr>
              <a:lnSpc>
                <a:spcPct val="117000"/>
              </a:lnSpc>
              <a:buFontTx/>
              <a:buChar char="-"/>
            </a:pPr>
            <a:r>
              <a:rPr lang="en-GB" sz="2000" dirty="0">
                <a:latin typeface="Suisse Int'l" panose="020B0804000000000000" pitchFamily="34" charset="77"/>
              </a:rPr>
              <a:t>Specific use cases, high accuracy</a:t>
            </a:r>
          </a:p>
          <a:p>
            <a:pPr>
              <a:lnSpc>
                <a:spcPct val="117000"/>
              </a:lnSpc>
              <a:buFontTx/>
              <a:buChar char="-"/>
            </a:pPr>
            <a:r>
              <a:rPr lang="en-GB" sz="2000" dirty="0">
                <a:latin typeface="Suisse Int'l" panose="020B0804000000000000" pitchFamily="34" charset="77"/>
              </a:rPr>
              <a:t>Requires many specific data examples</a:t>
            </a:r>
          </a:p>
          <a:p>
            <a:pPr>
              <a:lnSpc>
                <a:spcPct val="117000"/>
              </a:lnSpc>
              <a:buFontTx/>
              <a:buChar char="-"/>
            </a:pPr>
            <a:r>
              <a:rPr lang="en-GB" sz="2000" dirty="0">
                <a:latin typeface="Suisse Int'l" panose="020B0804000000000000" pitchFamily="34" charset="77"/>
              </a:rPr>
              <a:t>In aggregate very expensive to build as we ned specific data and train a new model for each specific use case</a:t>
            </a:r>
          </a:p>
          <a:p>
            <a:pPr>
              <a:lnSpc>
                <a:spcPct val="117000"/>
              </a:lnSpc>
              <a:buFontTx/>
              <a:buChar char="-"/>
            </a:pPr>
            <a:r>
              <a:rPr lang="en-GB" sz="2000" dirty="0">
                <a:latin typeface="Suisse Int'l" panose="020B0804000000000000" pitchFamily="34" charset="77"/>
              </a:rPr>
              <a:t>Does not easily adapt to other tasks (but: transfer learning)</a:t>
            </a:r>
          </a:p>
          <a:p>
            <a:pPr>
              <a:lnSpc>
                <a:spcPct val="117000"/>
              </a:lnSpc>
              <a:buFontTx/>
              <a:buChar char="-"/>
            </a:pPr>
            <a:r>
              <a:rPr lang="en-GB" sz="2000" dirty="0">
                <a:latin typeface="Suisse Int'l" panose="020B0804000000000000" pitchFamily="34" charset="77"/>
              </a:rPr>
              <a:t>Does not easily adapt to another user</a:t>
            </a:r>
          </a:p>
          <a:p>
            <a:pPr>
              <a:lnSpc>
                <a:spcPct val="117000"/>
              </a:lnSpc>
              <a:buFontTx/>
              <a:buChar char="-"/>
            </a:pPr>
            <a:r>
              <a:rPr lang="en-GB" sz="2000" dirty="0">
                <a:latin typeface="Suisse Int'l" panose="020B0804000000000000" pitchFamily="34" charset="77"/>
              </a:rPr>
              <a:t>If data changes: needs to be retrained</a:t>
            </a:r>
          </a:p>
        </p:txBody>
      </p:sp>
      <p:sp>
        <p:nvSpPr>
          <p:cNvPr id="4" name="Content Placeholder 2">
            <a:extLst>
              <a:ext uri="{FF2B5EF4-FFF2-40B4-BE49-F238E27FC236}">
                <a16:creationId xmlns:a16="http://schemas.microsoft.com/office/drawing/2014/main" id="{99BF1C80-9D6F-2A0D-0385-35E25EFEA5C8}"/>
              </a:ext>
            </a:extLst>
          </p:cNvPr>
          <p:cNvSpPr txBox="1">
            <a:spLocks/>
          </p:cNvSpPr>
          <p:nvPr/>
        </p:nvSpPr>
        <p:spPr>
          <a:xfrm>
            <a:off x="6229350" y="1825625"/>
            <a:ext cx="5124450" cy="4351338"/>
          </a:xfrm>
          <a:prstGeom prst="rect">
            <a:avLst/>
          </a:prstGeom>
          <a:solidFill>
            <a:schemeClr val="accent6">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7000"/>
              </a:lnSpc>
              <a:buNone/>
            </a:pPr>
            <a:r>
              <a:rPr lang="en-GB" sz="2000" b="1" dirty="0">
                <a:latin typeface="Suisse Int'l Semi Bold" panose="020B0804000000000000" pitchFamily="34" charset="77"/>
              </a:rPr>
              <a:t>Broad AI</a:t>
            </a:r>
          </a:p>
          <a:p>
            <a:pPr>
              <a:lnSpc>
                <a:spcPct val="117000"/>
              </a:lnSpc>
              <a:buFontTx/>
              <a:buChar char="-"/>
            </a:pPr>
            <a:r>
              <a:rPr lang="en-GB" sz="2000" dirty="0">
                <a:latin typeface="Suisse Int'l" panose="020B0804000000000000" pitchFamily="34" charset="77"/>
              </a:rPr>
              <a:t>E.g. LLMs, Foundation Models</a:t>
            </a:r>
          </a:p>
          <a:p>
            <a:pPr>
              <a:lnSpc>
                <a:spcPct val="117000"/>
              </a:lnSpc>
              <a:buFontTx/>
              <a:buChar char="-"/>
            </a:pPr>
            <a:r>
              <a:rPr lang="en-GB" sz="2000" dirty="0">
                <a:latin typeface="Suisse Int'l" panose="020B0804000000000000" pitchFamily="34" charset="77"/>
              </a:rPr>
              <a:t>Generic, huge models (dozens to hundreds billions of parameters)</a:t>
            </a:r>
          </a:p>
          <a:p>
            <a:pPr>
              <a:lnSpc>
                <a:spcPct val="117000"/>
              </a:lnSpc>
              <a:buFontTx/>
              <a:buChar char="-"/>
            </a:pPr>
            <a:r>
              <a:rPr lang="en-GB" sz="2000" dirty="0">
                <a:latin typeface="Suisse Int'l" panose="020B0804000000000000" pitchFamily="34" charset="77"/>
              </a:rPr>
              <a:t>Emergent capabilities (Wei et al., 2022)</a:t>
            </a:r>
          </a:p>
          <a:p>
            <a:pPr>
              <a:lnSpc>
                <a:spcPct val="117000"/>
              </a:lnSpc>
              <a:buFontTx/>
              <a:buChar char="-"/>
            </a:pPr>
            <a:r>
              <a:rPr lang="en-GB" sz="2000" dirty="0">
                <a:latin typeface="Suisse Int'l" panose="020B0804000000000000" pitchFamily="34" charset="77"/>
              </a:rPr>
              <a:t>In-context learning / “few shots learners” (Brown et al., 2020)</a:t>
            </a:r>
          </a:p>
          <a:p>
            <a:pPr>
              <a:lnSpc>
                <a:spcPct val="117000"/>
              </a:lnSpc>
              <a:buFontTx/>
              <a:buChar char="-"/>
            </a:pPr>
            <a:r>
              <a:rPr lang="en-GB" sz="2000" dirty="0">
                <a:latin typeface="Suisse Int'l Light Italic" panose="020B0304000000000000" pitchFamily="34" charset="-78"/>
                <a:cs typeface="Suisse Int'l Light Italic" panose="020B0304000000000000" pitchFamily="34" charset="-78"/>
              </a:rPr>
              <a:t>train-then-fine-tune</a:t>
            </a:r>
            <a:r>
              <a:rPr lang="en-GB" sz="2000" dirty="0">
                <a:latin typeface="Suisse Int'l" panose="020B0804000000000000" pitchFamily="34" charset="77"/>
              </a:rPr>
              <a:t> or </a:t>
            </a:r>
            <a:r>
              <a:rPr lang="en-GB" sz="2000" dirty="0">
                <a:latin typeface="Suisse Int'l Light Italic" panose="020B0304000000000000" pitchFamily="34" charset="-78"/>
                <a:cs typeface="Suisse Int'l Light Italic" panose="020B0304000000000000" pitchFamily="34" charset="-78"/>
              </a:rPr>
              <a:t>prompt-based learning</a:t>
            </a:r>
          </a:p>
        </p:txBody>
      </p:sp>
      <p:pic>
        <p:nvPicPr>
          <p:cNvPr id="2050" name="Picture 2" descr="ChatGPT Logo PNG Images With Transparent Background">
            <a:extLst>
              <a:ext uri="{FF2B5EF4-FFF2-40B4-BE49-F238E27FC236}">
                <a16:creationId xmlns:a16="http://schemas.microsoft.com/office/drawing/2014/main" id="{F7283D73-6C7D-A4FB-24B9-802EA4199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568" y="681038"/>
            <a:ext cx="1959864" cy="57622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Line arrow: Anti-clockwise curve outline">
            <a:extLst>
              <a:ext uri="{FF2B5EF4-FFF2-40B4-BE49-F238E27FC236}">
                <a16:creationId xmlns:a16="http://schemas.microsoft.com/office/drawing/2014/main" id="{26B9E1B0-3F4B-3AF5-F5BF-993550338E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580460">
            <a:off x="8044462" y="800057"/>
            <a:ext cx="914400" cy="914400"/>
          </a:xfrm>
          <a:prstGeom prst="rect">
            <a:avLst/>
          </a:prstGeom>
        </p:spPr>
      </p:pic>
    </p:spTree>
    <p:extLst>
      <p:ext uri="{BB962C8B-B14F-4D97-AF65-F5344CB8AC3E}">
        <p14:creationId xmlns:p14="http://schemas.microsoft.com/office/powerpoint/2010/main" val="1583378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34307E-E657-5E49-50CE-5347DF0A53F2}"/>
              </a:ext>
            </a:extLst>
          </p:cNvPr>
          <p:cNvPicPr>
            <a:picLocks noChangeAspect="1"/>
          </p:cNvPicPr>
          <p:nvPr/>
        </p:nvPicPr>
        <p:blipFill rotWithShape="1">
          <a:blip r:embed="rId2"/>
          <a:srcRect b="60864"/>
          <a:stretch/>
        </p:blipFill>
        <p:spPr>
          <a:xfrm>
            <a:off x="838200" y="682213"/>
            <a:ext cx="4349471" cy="2521774"/>
          </a:xfrm>
          <a:prstGeom prst="rect">
            <a:avLst/>
          </a:prstGeom>
        </p:spPr>
      </p:pic>
      <p:sp>
        <p:nvSpPr>
          <p:cNvPr id="14" name="Content Placeholder 2">
            <a:extLst>
              <a:ext uri="{FF2B5EF4-FFF2-40B4-BE49-F238E27FC236}">
                <a16:creationId xmlns:a16="http://schemas.microsoft.com/office/drawing/2014/main" id="{0831B4DF-14DF-3A90-D1C2-19394D1440B1}"/>
              </a:ext>
            </a:extLst>
          </p:cNvPr>
          <p:cNvSpPr>
            <a:spLocks noGrp="1"/>
          </p:cNvSpPr>
          <p:nvPr>
            <p:ph idx="1"/>
          </p:nvPr>
        </p:nvSpPr>
        <p:spPr>
          <a:xfrm>
            <a:off x="6538912" y="1943100"/>
            <a:ext cx="4349472" cy="3328988"/>
          </a:xfrm>
        </p:spPr>
        <p:txBody>
          <a:bodyPr>
            <a:noAutofit/>
          </a:bodyPr>
          <a:lstStyle/>
          <a:p>
            <a:pPr marL="0" indent="0">
              <a:lnSpc>
                <a:spcPct val="117000"/>
              </a:lnSpc>
              <a:buNone/>
            </a:pPr>
            <a:r>
              <a:rPr lang="en-GB" sz="2000" dirty="0">
                <a:latin typeface="Suisse Int'l" panose="020B0804000000000000" pitchFamily="34" charset="77"/>
              </a:rPr>
              <a:t>Wei et al. (2022)</a:t>
            </a:r>
          </a:p>
          <a:p>
            <a:pPr marL="0" indent="0">
              <a:lnSpc>
                <a:spcPct val="117000"/>
              </a:lnSpc>
              <a:buNone/>
            </a:pPr>
            <a:endParaRPr lang="en-GB" sz="2000" dirty="0">
              <a:latin typeface="Suisse Int'l" panose="020B0804000000000000" pitchFamily="34" charset="77"/>
            </a:endParaRPr>
          </a:p>
          <a:p>
            <a:pPr marL="0" indent="0">
              <a:lnSpc>
                <a:spcPct val="117000"/>
              </a:lnSpc>
              <a:buNone/>
            </a:pPr>
            <a:r>
              <a:rPr lang="en-GB" sz="2000" dirty="0">
                <a:latin typeface="Suisse Int'l" panose="020B0804000000000000" pitchFamily="34" charset="77"/>
              </a:rPr>
              <a:t>Performance of models on many NLP and NLU tasks is only </a:t>
            </a:r>
            <a:r>
              <a:rPr lang="en-GB" sz="2000" b="1" dirty="0">
                <a:latin typeface="Suisse Int'l Semi Bold Italic" panose="020B0804000000000000" pitchFamily="34" charset="77"/>
              </a:rPr>
              <a:t>marginally better than random until a certain model size is reached.</a:t>
            </a:r>
          </a:p>
        </p:txBody>
      </p:sp>
      <p:sp>
        <p:nvSpPr>
          <p:cNvPr id="15" name="Title 1">
            <a:extLst>
              <a:ext uri="{FF2B5EF4-FFF2-40B4-BE49-F238E27FC236}">
                <a16:creationId xmlns:a16="http://schemas.microsoft.com/office/drawing/2014/main" id="{15985705-A643-1BB2-44A2-2E3189675CF3}"/>
              </a:ext>
            </a:extLst>
          </p:cNvPr>
          <p:cNvSpPr>
            <a:spLocks noGrp="1"/>
          </p:cNvSpPr>
          <p:nvPr>
            <p:ph type="title"/>
          </p:nvPr>
        </p:nvSpPr>
        <p:spPr>
          <a:xfrm>
            <a:off x="6538914" y="365125"/>
            <a:ext cx="4814886" cy="1325563"/>
          </a:xfrm>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Emergent Abilities</a:t>
            </a:r>
          </a:p>
        </p:txBody>
      </p:sp>
      <p:pic>
        <p:nvPicPr>
          <p:cNvPr id="3" name="Picture 2">
            <a:extLst>
              <a:ext uri="{FF2B5EF4-FFF2-40B4-BE49-F238E27FC236}">
                <a16:creationId xmlns:a16="http://schemas.microsoft.com/office/drawing/2014/main" id="{FDA28828-F454-1709-DA40-E8C61DB4D10F}"/>
              </a:ext>
            </a:extLst>
          </p:cNvPr>
          <p:cNvPicPr>
            <a:picLocks noChangeAspect="1"/>
          </p:cNvPicPr>
          <p:nvPr/>
        </p:nvPicPr>
        <p:blipFill rotWithShape="1">
          <a:blip r:embed="rId3"/>
          <a:srcRect l="4093" t="6465" r="4223"/>
          <a:stretch/>
        </p:blipFill>
        <p:spPr>
          <a:xfrm>
            <a:off x="639471" y="3300984"/>
            <a:ext cx="4548199" cy="3255799"/>
          </a:xfrm>
          <a:prstGeom prst="rect">
            <a:avLst/>
          </a:prstGeom>
        </p:spPr>
      </p:pic>
    </p:spTree>
    <p:extLst>
      <p:ext uri="{BB962C8B-B14F-4D97-AF65-F5344CB8AC3E}">
        <p14:creationId xmlns:p14="http://schemas.microsoft.com/office/powerpoint/2010/main" val="2967206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a:latin typeface="Book Antiqua" panose="02040602050305030304" pitchFamily="18" charset="0"/>
                <a:ea typeface="+mn-ea"/>
                <a:cs typeface="+mn-cs"/>
              </a:rPr>
              <a:t>The Promise of Broad AI</a:t>
            </a:r>
            <a:endParaRPr lang="en-CH" sz="3600" b="1" dirty="0">
              <a:latin typeface="Book Antiqua" panose="02040602050305030304" pitchFamily="18" charset="0"/>
              <a:ea typeface="+mn-ea"/>
              <a:cs typeface="+mn-cs"/>
            </a:endParaRPr>
          </a:p>
        </p:txBody>
      </p:sp>
      <p:sp>
        <p:nvSpPr>
          <p:cNvPr id="4" name="Content Placeholder 2">
            <a:extLst>
              <a:ext uri="{FF2B5EF4-FFF2-40B4-BE49-F238E27FC236}">
                <a16:creationId xmlns:a16="http://schemas.microsoft.com/office/drawing/2014/main" id="{99BF1C80-9D6F-2A0D-0385-35E25EFEA5C8}"/>
              </a:ext>
            </a:extLst>
          </p:cNvPr>
          <p:cNvSpPr txBox="1">
            <a:spLocks/>
          </p:cNvSpPr>
          <p:nvPr/>
        </p:nvSpPr>
        <p:spPr>
          <a:xfrm>
            <a:off x="838200" y="1825625"/>
            <a:ext cx="10515600" cy="435133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7000"/>
              </a:lnSpc>
              <a:buNone/>
            </a:pPr>
            <a:r>
              <a:rPr lang="en-GB" sz="1800" dirty="0">
                <a:latin typeface="Suisse Int'l Light Italic" panose="020B0304000000000000" pitchFamily="34" charset="-78"/>
                <a:cs typeface="Suisse Int'l Light Italic" panose="020B0304000000000000" pitchFamily="34" charset="-78"/>
              </a:rPr>
              <a:t>Train-then-fine-tune</a:t>
            </a:r>
          </a:p>
          <a:p>
            <a:pPr>
              <a:lnSpc>
                <a:spcPct val="117000"/>
              </a:lnSpc>
              <a:buFontTx/>
              <a:buChar char="-"/>
            </a:pPr>
            <a:r>
              <a:rPr lang="en-GB" sz="1800" dirty="0">
                <a:latin typeface="Suisse Int'l" panose="020B0804000000000000" pitchFamily="34" charset="77"/>
                <a:cs typeface="Suisse Int'l Light Italic" panose="020B0304000000000000" pitchFamily="34" charset="-78"/>
              </a:rPr>
              <a:t>Pre-train large base model (base model for text, base model for image recognition, base model for video sequence analysis, etc.)</a:t>
            </a:r>
          </a:p>
          <a:p>
            <a:pPr>
              <a:lnSpc>
                <a:spcPct val="117000"/>
              </a:lnSpc>
              <a:buFontTx/>
              <a:buChar char="-"/>
            </a:pPr>
            <a:r>
              <a:rPr lang="en-GB" sz="1800" dirty="0">
                <a:latin typeface="Suisse Int'l" panose="020B0804000000000000" pitchFamily="34" charset="77"/>
                <a:cs typeface="Suisse Int'l Light Italic" panose="020B0304000000000000" pitchFamily="34" charset="-78"/>
              </a:rPr>
              <a:t>Fine-tune model to specific use cases with few examples only</a:t>
            </a:r>
          </a:p>
          <a:p>
            <a:pPr>
              <a:lnSpc>
                <a:spcPct val="117000"/>
              </a:lnSpc>
              <a:buFontTx/>
              <a:buChar char="-"/>
            </a:pPr>
            <a:r>
              <a:rPr lang="en-GB" sz="1800" dirty="0">
                <a:latin typeface="Suisse Int'l" panose="020B0804000000000000" pitchFamily="34" charset="77"/>
                <a:cs typeface="Suisse Int'l Light Italic" panose="020B0304000000000000" pitchFamily="34" charset="-78"/>
              </a:rPr>
              <a:t>Fine-tune model to specific user with few examples only</a:t>
            </a:r>
          </a:p>
          <a:p>
            <a:pPr>
              <a:lnSpc>
                <a:spcPct val="117000"/>
              </a:lnSpc>
              <a:buFontTx/>
              <a:buChar char="-"/>
            </a:pPr>
            <a:endParaRPr lang="en-GB" sz="1800" dirty="0">
              <a:latin typeface="Suisse Int'l" panose="020B0804000000000000" pitchFamily="34" charset="77"/>
            </a:endParaRPr>
          </a:p>
          <a:p>
            <a:pPr marL="0" indent="0">
              <a:lnSpc>
                <a:spcPct val="117000"/>
              </a:lnSpc>
              <a:buNone/>
            </a:pPr>
            <a:r>
              <a:rPr lang="en-GB" sz="1800" dirty="0">
                <a:latin typeface="Suisse Int'l Italic" panose="020B0804000000000000" pitchFamily="34" charset="77"/>
              </a:rPr>
              <a:t> </a:t>
            </a:r>
            <a:r>
              <a:rPr lang="en-GB" sz="1800" dirty="0">
                <a:latin typeface="Suisse Int'l Light Italic" panose="020B0304000000000000" pitchFamily="34" charset="-78"/>
                <a:cs typeface="Suisse Int'l Light Italic" panose="020B0304000000000000" pitchFamily="34" charset="-78"/>
              </a:rPr>
              <a:t>Prompt-based learning (see, e.g., Zhou et al., 2023)</a:t>
            </a:r>
          </a:p>
          <a:p>
            <a:pPr>
              <a:lnSpc>
                <a:spcPct val="117000"/>
              </a:lnSpc>
              <a:buFontTx/>
              <a:buChar char="-"/>
            </a:pPr>
            <a:r>
              <a:rPr lang="en-GB" sz="1800" dirty="0">
                <a:latin typeface="Suisse Int'l" panose="020B0804000000000000" pitchFamily="34" charset="77"/>
                <a:cs typeface="Suisse Int'l Light Italic" panose="020B0304000000000000" pitchFamily="34" charset="-78"/>
              </a:rPr>
              <a:t>user gives an example or two (context)</a:t>
            </a:r>
          </a:p>
          <a:p>
            <a:pPr>
              <a:lnSpc>
                <a:spcPct val="117000"/>
              </a:lnSpc>
              <a:buFontTx/>
              <a:buChar char="-"/>
            </a:pPr>
            <a:r>
              <a:rPr lang="en-GB" sz="1800" dirty="0">
                <a:latin typeface="Suisse Int'l" panose="020B0804000000000000" pitchFamily="34" charset="77"/>
                <a:cs typeface="Suisse Int'l Light Italic" panose="020B0304000000000000" pitchFamily="34" charset="-78"/>
              </a:rPr>
              <a:t>AI adapts based on example in context</a:t>
            </a:r>
          </a:p>
          <a:p>
            <a:pPr>
              <a:lnSpc>
                <a:spcPct val="117000"/>
              </a:lnSpc>
              <a:buFontTx/>
              <a:buChar char="-"/>
            </a:pPr>
            <a:r>
              <a:rPr lang="en-GB" sz="1800" dirty="0">
                <a:latin typeface="Suisse Int'l" panose="020B0804000000000000" pitchFamily="34" charset="77"/>
                <a:cs typeface="Suisse Int'l Light Italic" panose="020B0304000000000000" pitchFamily="34" charset="-78"/>
              </a:rPr>
              <a:t>(context in GPT3: 2K tokens, ChatGPT: 4K tokens, GPT4: 8k tokens, GPT4-32K: 32K tokens)</a:t>
            </a:r>
          </a:p>
        </p:txBody>
      </p:sp>
    </p:spTree>
    <p:extLst>
      <p:ext uri="{BB962C8B-B14F-4D97-AF65-F5344CB8AC3E}">
        <p14:creationId xmlns:p14="http://schemas.microsoft.com/office/powerpoint/2010/main" val="227783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Tokens &amp; Context</a:t>
            </a:r>
          </a:p>
        </p:txBody>
      </p:sp>
      <p:sp>
        <p:nvSpPr>
          <p:cNvPr id="4" name="Content Placeholder 2">
            <a:extLst>
              <a:ext uri="{FF2B5EF4-FFF2-40B4-BE49-F238E27FC236}">
                <a16:creationId xmlns:a16="http://schemas.microsoft.com/office/drawing/2014/main" id="{99BF1C80-9D6F-2A0D-0385-35E25EFEA5C8}"/>
              </a:ext>
            </a:extLst>
          </p:cNvPr>
          <p:cNvSpPr txBox="1">
            <a:spLocks/>
          </p:cNvSpPr>
          <p:nvPr/>
        </p:nvSpPr>
        <p:spPr>
          <a:xfrm>
            <a:off x="838200" y="3968015"/>
            <a:ext cx="10515600" cy="239859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7000"/>
              </a:lnSpc>
              <a:buNone/>
            </a:pPr>
            <a:r>
              <a:rPr lang="en-GB" sz="2000" dirty="0">
                <a:latin typeface="Suisse Int'l" panose="020B0804000000000000" pitchFamily="34" charset="77"/>
                <a:cs typeface="Suisse Int'l Light Italic" panose="020B0304000000000000" pitchFamily="34" charset="-78"/>
              </a:rPr>
              <a:t>What to put into the context?</a:t>
            </a:r>
          </a:p>
          <a:p>
            <a:pPr>
              <a:lnSpc>
                <a:spcPct val="117000"/>
              </a:lnSpc>
            </a:pPr>
            <a:r>
              <a:rPr lang="en-GB" sz="2000" dirty="0">
                <a:latin typeface="Suisse Int'l" panose="020B0804000000000000" pitchFamily="34" charset="77"/>
                <a:cs typeface="Suisse Int'l Light Italic" panose="020B0304000000000000" pitchFamily="34" charset="-78"/>
              </a:rPr>
              <a:t>New emerging discipline of “Prompt Engineering”</a:t>
            </a:r>
          </a:p>
          <a:p>
            <a:pPr>
              <a:lnSpc>
                <a:spcPct val="117000"/>
              </a:lnSpc>
            </a:pPr>
            <a:r>
              <a:rPr lang="en-GB" sz="2000" dirty="0">
                <a:latin typeface="Suisse Int'l" panose="020B0804000000000000" pitchFamily="34" charset="77"/>
                <a:cs typeface="Suisse Int'l Light Italic" panose="020B0304000000000000" pitchFamily="34" charset="-78"/>
              </a:rPr>
              <a:t>Users may need to learn completely new strategies such as </a:t>
            </a:r>
            <a:r>
              <a:rPr lang="en-GB" sz="2000" dirty="0">
                <a:latin typeface="Suisse Int'l Book Italic" panose="020B0804000000000000" pitchFamily="34" charset="77"/>
                <a:cs typeface="Suisse Int'l Light Italic" panose="020B0304000000000000" pitchFamily="34" charset="-78"/>
              </a:rPr>
              <a:t>chain of thought </a:t>
            </a:r>
            <a:r>
              <a:rPr lang="en-GB" sz="2000" dirty="0">
                <a:latin typeface="Suisse Int'l" panose="020B0804000000000000" pitchFamily="34" charset="77"/>
                <a:cs typeface="Suisse Int'l Light Italic" panose="020B0304000000000000" pitchFamily="34" charset="-78"/>
              </a:rPr>
              <a:t>prompting (Wei et al., 2023) and </a:t>
            </a:r>
            <a:r>
              <a:rPr lang="en-GB" sz="2000" dirty="0">
                <a:latin typeface="Suisse Int'l Book Italic" panose="020B0804000000000000" pitchFamily="34" charset="77"/>
                <a:cs typeface="Suisse Int'l Light Italic" panose="020B0304000000000000" pitchFamily="34" charset="-78"/>
              </a:rPr>
              <a:t>least-to-most prompting </a:t>
            </a:r>
            <a:r>
              <a:rPr lang="en-GB" sz="2000" dirty="0">
                <a:latin typeface="Suisse Int'l" panose="020B0804000000000000" pitchFamily="34" charset="77"/>
                <a:cs typeface="Suisse Int'l Light Italic" panose="020B0304000000000000" pitchFamily="34" charset="-78"/>
              </a:rPr>
              <a:t>(Zhou et al., 2023)</a:t>
            </a:r>
          </a:p>
        </p:txBody>
      </p:sp>
      <p:sp>
        <p:nvSpPr>
          <p:cNvPr id="3" name="Content Placeholder 2">
            <a:extLst>
              <a:ext uri="{FF2B5EF4-FFF2-40B4-BE49-F238E27FC236}">
                <a16:creationId xmlns:a16="http://schemas.microsoft.com/office/drawing/2014/main" id="{FFB21B06-0A63-52FB-7F20-C7C306033141}"/>
              </a:ext>
            </a:extLst>
          </p:cNvPr>
          <p:cNvSpPr txBox="1">
            <a:spLocks/>
          </p:cNvSpPr>
          <p:nvPr/>
        </p:nvSpPr>
        <p:spPr>
          <a:xfrm>
            <a:off x="838200" y="1690688"/>
            <a:ext cx="7627534" cy="1921192"/>
          </a:xfrm>
          <a:prstGeom prst="roundRect">
            <a:avLst>
              <a:gd name="adj" fmla="val 24800"/>
            </a:avLst>
          </a:prstGeom>
          <a:solidFill>
            <a:schemeClr val="bg2"/>
          </a:solidFill>
        </p:spPr>
        <p:txBody>
          <a:bodyPr vert="horz" lIns="180000" tIns="108000" rIns="180000" bIns="10800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2000" dirty="0">
                <a:latin typeface="Suisse Int'l Italic" panose="020B0804000000000000" pitchFamily="34" charset="77"/>
                <a:cs typeface="Suisse Int'l Light Italic" panose="020B0304000000000000" pitchFamily="34" charset="-78"/>
              </a:rPr>
              <a:t>Given a text string (e.g., </a:t>
            </a:r>
            <a:r>
              <a:rPr lang="en-GB" sz="2000" dirty="0">
                <a:highlight>
                  <a:srgbClr val="C0C0C0"/>
                </a:highlight>
                <a:latin typeface="Suisse Int'l Italic" panose="020B0804000000000000" pitchFamily="34" charset="77"/>
                <a:cs typeface="Suisse Int'l Light Italic" panose="020B0304000000000000" pitchFamily="34" charset="-78"/>
              </a:rPr>
              <a:t>"</a:t>
            </a:r>
            <a:r>
              <a:rPr lang="en-GB" sz="2000" dirty="0" err="1">
                <a:highlight>
                  <a:srgbClr val="C0C0C0"/>
                </a:highlight>
                <a:latin typeface="Suisse Int'l Italic" panose="020B0804000000000000" pitchFamily="34" charset="77"/>
                <a:cs typeface="Suisse Int'l Light Italic" panose="020B0304000000000000" pitchFamily="34" charset="-78"/>
              </a:rPr>
              <a:t>tiktoken</a:t>
            </a:r>
            <a:r>
              <a:rPr lang="en-GB" sz="2000" dirty="0">
                <a:highlight>
                  <a:srgbClr val="C0C0C0"/>
                </a:highlight>
                <a:latin typeface="Suisse Int'l Italic" panose="020B0804000000000000" pitchFamily="34" charset="77"/>
                <a:cs typeface="Suisse Int'l Light Italic" panose="020B0304000000000000" pitchFamily="34" charset="-78"/>
              </a:rPr>
              <a:t> is great!"</a:t>
            </a:r>
            <a:r>
              <a:rPr lang="en-GB" sz="2000" dirty="0">
                <a:latin typeface="Suisse Int'l Italic" panose="020B0804000000000000" pitchFamily="34" charset="77"/>
                <a:cs typeface="Suisse Int'l Light Italic" panose="020B0304000000000000" pitchFamily="34" charset="-78"/>
              </a:rPr>
              <a:t>) and an encoding</a:t>
            </a:r>
            <a:br>
              <a:rPr lang="en-GB" sz="2000" dirty="0">
                <a:latin typeface="Suisse Int'l Italic" panose="020B0804000000000000" pitchFamily="34" charset="77"/>
                <a:cs typeface="Suisse Int'l Light Italic" panose="020B0304000000000000" pitchFamily="34" charset="-78"/>
              </a:rPr>
            </a:br>
            <a:r>
              <a:rPr lang="en-GB" sz="2000" dirty="0">
                <a:latin typeface="Suisse Int'l Italic" panose="020B0804000000000000" pitchFamily="34" charset="77"/>
                <a:cs typeface="Suisse Int'l Light Italic" panose="020B0304000000000000" pitchFamily="34" charset="-78"/>
              </a:rPr>
              <a:t>(e.g., </a:t>
            </a:r>
            <a:r>
              <a:rPr lang="en-GB" sz="2000" dirty="0">
                <a:highlight>
                  <a:srgbClr val="C0C0C0"/>
                </a:highlight>
                <a:latin typeface="Suisse Int'l Italic" panose="020B0804000000000000" pitchFamily="34" charset="77"/>
                <a:cs typeface="Suisse Int'l Light Italic" panose="020B0304000000000000" pitchFamily="34" charset="-78"/>
              </a:rPr>
              <a:t>"cl100k_base"</a:t>
            </a:r>
            <a:r>
              <a:rPr lang="en-GB" sz="2000" dirty="0">
                <a:latin typeface="Suisse Int'l Italic" panose="020B0804000000000000" pitchFamily="34" charset="77"/>
                <a:cs typeface="Suisse Int'l Light Italic" panose="020B0304000000000000" pitchFamily="34" charset="-78"/>
              </a:rPr>
              <a:t>), a tokenizer can split the text string into</a:t>
            </a:r>
            <a:br>
              <a:rPr lang="en-GB" sz="2000" dirty="0">
                <a:latin typeface="Suisse Int'l Italic" panose="020B0804000000000000" pitchFamily="34" charset="77"/>
                <a:cs typeface="Suisse Int'l Light Italic" panose="020B0304000000000000" pitchFamily="34" charset="-78"/>
              </a:rPr>
            </a:br>
            <a:r>
              <a:rPr lang="en-GB" sz="2000" dirty="0">
                <a:latin typeface="Suisse Int'l Italic" panose="020B0804000000000000" pitchFamily="34" charset="77"/>
                <a:cs typeface="Suisse Int'l Light Italic" panose="020B0304000000000000" pitchFamily="34" charset="-78"/>
              </a:rPr>
              <a:t>a list of tokens: </a:t>
            </a:r>
            <a:r>
              <a:rPr lang="en-GB" sz="1800" dirty="0">
                <a:highlight>
                  <a:srgbClr val="C0C0C0"/>
                </a:highlight>
                <a:latin typeface="Suisse Int'l Italic" panose="020B0804000000000000" pitchFamily="34" charset="77"/>
                <a:ea typeface="Source Sans Pro" panose="020F0502020204030204" pitchFamily="34" charset="0"/>
                <a:cs typeface="Suisse Int'l Light Italic" panose="020B0304000000000000" pitchFamily="34" charset="-78"/>
              </a:rPr>
              <a:t>["t", "</a:t>
            </a:r>
            <a:r>
              <a:rPr lang="en-GB" sz="1800" dirty="0" err="1">
                <a:highlight>
                  <a:srgbClr val="C0C0C0"/>
                </a:highlight>
                <a:latin typeface="Suisse Int'l Italic" panose="020B0804000000000000" pitchFamily="34" charset="77"/>
                <a:ea typeface="Source Sans Pro" panose="020F0502020204030204" pitchFamily="34" charset="0"/>
                <a:cs typeface="Suisse Int'l Light Italic" panose="020B0304000000000000" pitchFamily="34" charset="-78"/>
              </a:rPr>
              <a:t>ik</a:t>
            </a:r>
            <a:r>
              <a:rPr lang="en-GB" sz="1800" dirty="0">
                <a:highlight>
                  <a:srgbClr val="C0C0C0"/>
                </a:highlight>
                <a:latin typeface="Suisse Int'l Italic" panose="020B0804000000000000" pitchFamily="34" charset="77"/>
                <a:ea typeface="Source Sans Pro" panose="020F0502020204030204" pitchFamily="34" charset="0"/>
                <a:cs typeface="Suisse Int'l Light Italic" panose="020B0304000000000000" pitchFamily="34" charset="-78"/>
              </a:rPr>
              <a:t>", "token", " is", " great", "!"]</a:t>
            </a:r>
            <a:br>
              <a:rPr lang="en-GB" sz="1800" dirty="0">
                <a:highlight>
                  <a:srgbClr val="C0C0C0"/>
                </a:highlight>
                <a:latin typeface="Suisse Int'l Italic" panose="020B0804000000000000" pitchFamily="34" charset="77"/>
                <a:ea typeface="Source Sans Pro" panose="020F0502020204030204" pitchFamily="34" charset="0"/>
                <a:cs typeface="Suisse Int'l Light Italic" panose="020B0304000000000000" pitchFamily="34" charset="-78"/>
              </a:rPr>
            </a:br>
            <a:r>
              <a:rPr lang="en-GB" sz="1200" dirty="0">
                <a:highlight>
                  <a:srgbClr val="C0C0C0"/>
                </a:highlight>
                <a:latin typeface="Suisse Int'l Italic" panose="020B0804000000000000" pitchFamily="34" charset="77"/>
                <a:ea typeface="Source Sans Pro" panose="020F0502020204030204" pitchFamily="34" charset="0"/>
                <a:cs typeface="Suisse Int'l Light Italic" panose="020B0304000000000000" pitchFamily="34" charset="-78"/>
              </a:rPr>
              <a:t>  </a:t>
            </a:r>
          </a:p>
          <a:p>
            <a:pPr marL="0" indent="0">
              <a:lnSpc>
                <a:spcPct val="120000"/>
              </a:lnSpc>
              <a:buNone/>
            </a:pPr>
            <a:r>
              <a:rPr lang="en-GB" sz="1200" dirty="0">
                <a:latin typeface="Suisse Int'l" panose="020B0804000000000000" pitchFamily="34" charset="77"/>
                <a:ea typeface="Source Sans Pro" panose="020F0502020204030204" pitchFamily="34" charset="0"/>
                <a:cs typeface="Suisse Int'l Light Italic" panose="020B0304000000000000" pitchFamily="34" charset="-78"/>
              </a:rPr>
              <a:t>Source: </a:t>
            </a:r>
            <a:r>
              <a:rPr lang="en-CH" sz="1200" dirty="0">
                <a:solidFill>
                  <a:schemeClr val="accent5"/>
                </a:solidFill>
                <a:latin typeface="Suisse Int'l" panose="020B0804000000000000" pitchFamily="34" charset="77"/>
              </a:rPr>
              <a:t>https://github.com/openai/openai-cookbook/blob/main/examples/How_to_count_tokens_with_tiktoken.ipynb</a:t>
            </a:r>
            <a:endParaRPr lang="en-GB" sz="1200" dirty="0">
              <a:solidFill>
                <a:schemeClr val="accent5"/>
              </a:solidFill>
              <a:latin typeface="Suisse Int'l" panose="020B0804000000000000" pitchFamily="34" charset="77"/>
              <a:ea typeface="Source Sans Pro" panose="020F0502020204030204" pitchFamily="34" charset="0"/>
              <a:cs typeface="Suisse Int'l Light Italic" panose="020B0304000000000000" pitchFamily="34" charset="-78"/>
            </a:endParaRPr>
          </a:p>
        </p:txBody>
      </p:sp>
    </p:spTree>
    <p:extLst>
      <p:ext uri="{BB962C8B-B14F-4D97-AF65-F5344CB8AC3E}">
        <p14:creationId xmlns:p14="http://schemas.microsoft.com/office/powerpoint/2010/main" val="1644712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B039A97-0C00-40AC-7FE9-4A4B6C0C3040}"/>
              </a:ext>
            </a:extLst>
          </p:cNvPr>
          <p:cNvSpPr>
            <a:spLocks noGrp="1"/>
          </p:cNvSpPr>
          <p:nvPr>
            <p:ph type="title"/>
          </p:nvPr>
        </p:nvSpPr>
        <p:spPr>
          <a:xfrm>
            <a:off x="838200" y="365125"/>
            <a:ext cx="10515600" cy="1325563"/>
          </a:xfrm>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Intermezzo</a:t>
            </a:r>
          </a:p>
        </p:txBody>
      </p:sp>
      <p:pic>
        <p:nvPicPr>
          <p:cNvPr id="11" name="Picture 2" descr="Ugh Bored Sticker - Ugh Bored Boring Stickers">
            <a:extLst>
              <a:ext uri="{FF2B5EF4-FFF2-40B4-BE49-F238E27FC236}">
                <a16:creationId xmlns:a16="http://schemas.microsoft.com/office/drawing/2014/main" id="{AC942429-A632-5BF8-B418-39A9C5C2C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2374" y="3350942"/>
            <a:ext cx="3507058" cy="350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289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Adaptive AI: GitHub Copilot</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rmAutofit/>
          </a:bodyPr>
          <a:lstStyle/>
          <a:p>
            <a:pPr>
              <a:lnSpc>
                <a:spcPct val="120000"/>
              </a:lnSpc>
            </a:pPr>
            <a:r>
              <a:rPr lang="en-GB" sz="2400" dirty="0">
                <a:latin typeface="Suisse Int'l" panose="020B0804000000000000" pitchFamily="34" charset="77"/>
              </a:rPr>
              <a:t>Launched October 2021</a:t>
            </a:r>
          </a:p>
          <a:p>
            <a:pPr>
              <a:lnSpc>
                <a:spcPct val="120000"/>
              </a:lnSpc>
            </a:pPr>
            <a:r>
              <a:rPr lang="en-GB" sz="2400" dirty="0">
                <a:latin typeface="Suisse Int'l" panose="020B0804000000000000" pitchFamily="34" charset="77"/>
              </a:rPr>
              <a:t>AI-powered code completion tool by GitHub &amp; </a:t>
            </a:r>
            <a:r>
              <a:rPr lang="en-GB" sz="2400" dirty="0" err="1">
                <a:latin typeface="Suisse Int'l" panose="020B0804000000000000" pitchFamily="34" charset="77"/>
              </a:rPr>
              <a:t>OpenAI</a:t>
            </a:r>
            <a:endParaRPr lang="en-GB" sz="2400" dirty="0">
              <a:latin typeface="Suisse Int'l" panose="020B0804000000000000" pitchFamily="34" charset="77"/>
            </a:endParaRPr>
          </a:p>
          <a:p>
            <a:pPr>
              <a:lnSpc>
                <a:spcPct val="120000"/>
              </a:lnSpc>
            </a:pPr>
            <a:r>
              <a:rPr lang="en-GB" sz="2400" dirty="0">
                <a:latin typeface="Suisse Int'l" panose="020B0804000000000000" pitchFamily="34" charset="77"/>
              </a:rPr>
              <a:t>Trained on public code repos on </a:t>
            </a:r>
            <a:r>
              <a:rPr lang="en-GB" sz="2400" dirty="0" err="1">
                <a:latin typeface="Suisse Int'l" panose="020B0804000000000000" pitchFamily="34" charset="77"/>
              </a:rPr>
              <a:t>GitHub.com</a:t>
            </a:r>
            <a:r>
              <a:rPr lang="en-GB" sz="2400" dirty="0">
                <a:latin typeface="Suisse Int'l" panose="020B0804000000000000" pitchFamily="34" charset="77"/>
              </a:rPr>
              <a:t>, </a:t>
            </a:r>
            <a:r>
              <a:rPr lang="en-GB" sz="2400" dirty="0" err="1">
                <a:latin typeface="Suisse Int'l" panose="020B0804000000000000" pitchFamily="34" charset="77"/>
              </a:rPr>
              <a:t>GitLab.com</a:t>
            </a:r>
            <a:r>
              <a:rPr lang="en-GB" sz="2400" dirty="0">
                <a:latin typeface="Suisse Int'l" panose="020B0804000000000000" pitchFamily="34" charset="77"/>
              </a:rPr>
              <a:t>, etc.</a:t>
            </a:r>
          </a:p>
          <a:p>
            <a:pPr>
              <a:lnSpc>
                <a:spcPct val="120000"/>
              </a:lnSpc>
            </a:pPr>
            <a:r>
              <a:rPr lang="en-GB" sz="2400" dirty="0">
                <a:latin typeface="Suisse Int'l" panose="020B0804000000000000" pitchFamily="34" charset="77"/>
              </a:rPr>
              <a:t>Provides suggestions for line completion and entire function blocks</a:t>
            </a:r>
          </a:p>
          <a:p>
            <a:pPr>
              <a:lnSpc>
                <a:spcPct val="120000"/>
              </a:lnSpc>
            </a:pPr>
            <a:r>
              <a:rPr lang="en-GB" sz="2400" b="1" dirty="0">
                <a:latin typeface="Suisse Int'l Semi Bold" panose="020B0804000000000000" pitchFamily="34" charset="77"/>
              </a:rPr>
              <a:t>Learns and adapts to user’s coding style</a:t>
            </a:r>
          </a:p>
          <a:p>
            <a:pPr>
              <a:lnSpc>
                <a:spcPct val="120000"/>
              </a:lnSpc>
            </a:pPr>
            <a:r>
              <a:rPr lang="en-GB" sz="2400" dirty="0">
                <a:latin typeface="Suisse Int'l" panose="020B0804000000000000" pitchFamily="34" charset="77"/>
              </a:rPr>
              <a:t>Aims to increase developer productivity</a:t>
            </a:r>
          </a:p>
          <a:p>
            <a:pPr lvl="1">
              <a:lnSpc>
                <a:spcPct val="120000"/>
              </a:lnSpc>
            </a:pPr>
            <a:r>
              <a:rPr lang="en-GB" sz="2000" dirty="0">
                <a:latin typeface="Suisse Int'l" panose="020B0804000000000000" pitchFamily="34" charset="77"/>
              </a:rPr>
              <a:t>Provides boilerplate code, avoids errors (bugs), avoids looking up documentation</a:t>
            </a:r>
            <a:endParaRPr lang="en-GB" sz="2400" dirty="0">
              <a:latin typeface="Suisse Int'l" panose="020B0804000000000000" pitchFamily="34" charset="77"/>
            </a:endParaRPr>
          </a:p>
          <a:p>
            <a:pPr>
              <a:lnSpc>
                <a:spcPct val="120000"/>
              </a:lnSpc>
            </a:pPr>
            <a:endParaRPr lang="en-GB" sz="2400" dirty="0">
              <a:latin typeface="Suisse Int'l" panose="020B0804000000000000" pitchFamily="34" charset="77"/>
            </a:endParaRPr>
          </a:p>
          <a:p>
            <a:pPr>
              <a:lnSpc>
                <a:spcPct val="120000"/>
              </a:lnSpc>
            </a:pPr>
            <a:endParaRPr lang="en-GB" sz="2400" dirty="0">
              <a:latin typeface="Suisse Int'l" panose="020B0804000000000000" pitchFamily="34" charset="77"/>
            </a:endParaRPr>
          </a:p>
        </p:txBody>
      </p:sp>
      <p:pic>
        <p:nvPicPr>
          <p:cNvPr id="4" name="Picture 4" descr="Step-by-Step: Setting Up GitHub Student and GitHub Copilot as an  Authenticated Student Developer">
            <a:extLst>
              <a:ext uri="{FF2B5EF4-FFF2-40B4-BE49-F238E27FC236}">
                <a16:creationId xmlns:a16="http://schemas.microsoft.com/office/drawing/2014/main" id="{4FA43DA0-B8AA-2F38-B3C7-6B25D4056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365125"/>
            <a:ext cx="3794419" cy="171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875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4628F90-6FFA-542E-CB97-D59FA888F10E}"/>
              </a:ext>
            </a:extLst>
          </p:cNvPr>
          <p:cNvSpPr>
            <a:spLocks noGrp="1"/>
          </p:cNvSpPr>
          <p:nvPr>
            <p:ph idx="1"/>
          </p:nvPr>
        </p:nvSpPr>
        <p:spPr>
          <a:xfrm>
            <a:off x="0" y="6505578"/>
            <a:ext cx="7662862" cy="481012"/>
          </a:xfrm>
        </p:spPr>
        <p:txBody>
          <a:bodyPr>
            <a:normAutofit/>
          </a:bodyPr>
          <a:lstStyle/>
          <a:p>
            <a:pPr marL="0" indent="0">
              <a:lnSpc>
                <a:spcPct val="117000"/>
              </a:lnSpc>
              <a:buNone/>
            </a:pPr>
            <a:r>
              <a:rPr lang="en-GB" sz="1600" dirty="0">
                <a:solidFill>
                  <a:schemeClr val="bg1"/>
                </a:solidFill>
                <a:latin typeface="Suisse Int'l" panose="020B0804000000000000" pitchFamily="34" charset="77"/>
              </a:rPr>
              <a:t>GitHub Copilot, Promotional Video, 2022</a:t>
            </a:r>
            <a:endParaRPr lang="en-GB" sz="1400" dirty="0">
              <a:solidFill>
                <a:schemeClr val="bg1"/>
              </a:solidFill>
              <a:latin typeface="Suisse Int'l" panose="020B0804000000000000" pitchFamily="34" charset="77"/>
            </a:endParaRPr>
          </a:p>
        </p:txBody>
      </p:sp>
      <p:pic>
        <p:nvPicPr>
          <p:cNvPr id="9" name="GitHub-cut.mp4">
            <a:hlinkClick r:id="" action="ppaction://media"/>
            <a:extLst>
              <a:ext uri="{FF2B5EF4-FFF2-40B4-BE49-F238E27FC236}">
                <a16:creationId xmlns:a16="http://schemas.microsoft.com/office/drawing/2014/main" id="{926842D8-9C25-BDD5-49CA-030D68D563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3441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pPr>
            <a:r>
              <a:rPr lang="en-CH" sz="3600" b="1" dirty="0">
                <a:latin typeface="Book Antiqua" panose="02040602050305030304" pitchFamily="18" charset="0"/>
                <a:ea typeface="+mn-ea"/>
                <a:cs typeface="+mn-cs"/>
              </a:rPr>
              <a:t>GitHub Copilot Live Demo</a:t>
            </a:r>
          </a:p>
        </p:txBody>
      </p:sp>
      <p:pic>
        <p:nvPicPr>
          <p:cNvPr id="1028" name="Picture 4" descr="Step-by-Step: Setting Up GitHub Student and GitHub Copilot as an  Authenticated Student Developer">
            <a:extLst>
              <a:ext uri="{FF2B5EF4-FFF2-40B4-BE49-F238E27FC236}">
                <a16:creationId xmlns:a16="http://schemas.microsoft.com/office/drawing/2014/main" id="{0E214897-4062-01E9-1FDB-1E9C4829D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4065" y="4119441"/>
            <a:ext cx="2965743" cy="13372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sual Studio Code full logo transparent PNG - StickPNG">
            <a:extLst>
              <a:ext uri="{FF2B5EF4-FFF2-40B4-BE49-F238E27FC236}">
                <a16:creationId xmlns:a16="http://schemas.microsoft.com/office/drawing/2014/main" id="{E6FBFDA1-77A7-7A4D-4EB2-12CA26884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0996" y="2407933"/>
            <a:ext cx="2671883" cy="13703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C3E7E22-B335-C21B-274C-38B501BC83E9}"/>
              </a:ext>
            </a:extLst>
          </p:cNvPr>
          <p:cNvPicPr>
            <a:picLocks noChangeAspect="1"/>
          </p:cNvPicPr>
          <p:nvPr/>
        </p:nvPicPr>
        <p:blipFill>
          <a:blip r:embed="rId4"/>
          <a:stretch>
            <a:fillRect/>
          </a:stretch>
        </p:blipFill>
        <p:spPr>
          <a:xfrm>
            <a:off x="733304" y="1673419"/>
            <a:ext cx="7365667" cy="4684223"/>
          </a:xfrm>
          <a:prstGeom prst="rect">
            <a:avLst/>
          </a:prstGeom>
        </p:spPr>
      </p:pic>
      <p:sp>
        <p:nvSpPr>
          <p:cNvPr id="4" name="TextBox 3">
            <a:extLst>
              <a:ext uri="{FF2B5EF4-FFF2-40B4-BE49-F238E27FC236}">
                <a16:creationId xmlns:a16="http://schemas.microsoft.com/office/drawing/2014/main" id="{EDEC1D22-7F77-C6A1-70C5-1D027CE9EFDF}"/>
              </a:ext>
            </a:extLst>
          </p:cNvPr>
          <p:cNvSpPr txBox="1"/>
          <p:nvPr/>
        </p:nvSpPr>
        <p:spPr>
          <a:xfrm>
            <a:off x="6872845" y="676190"/>
            <a:ext cx="1487384" cy="923330"/>
          </a:xfrm>
          <a:prstGeom prst="rect">
            <a:avLst/>
          </a:prstGeom>
          <a:noFill/>
        </p:spPr>
        <p:txBody>
          <a:bodyPr wrap="square">
            <a:spAutoFit/>
          </a:bodyPr>
          <a:lstStyle/>
          <a:p>
            <a:r>
              <a:rPr lang="en-CH" sz="5400" b="1" dirty="0">
                <a:latin typeface="Book Antiqua" panose="02040602050305030304" pitchFamily="18" charset="0"/>
                <a:ea typeface="+mn-ea"/>
                <a:cs typeface="+mn-cs"/>
              </a:rPr>
              <a:t>😟</a:t>
            </a:r>
            <a:endParaRPr lang="en-CH" sz="5400" dirty="0"/>
          </a:p>
        </p:txBody>
      </p:sp>
    </p:spTree>
    <p:extLst>
      <p:ext uri="{BB962C8B-B14F-4D97-AF65-F5344CB8AC3E}">
        <p14:creationId xmlns:p14="http://schemas.microsoft.com/office/powerpoint/2010/main" val="199259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Adaptive AI – 3) Joint Task Completion</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rmAutofit/>
          </a:bodyPr>
          <a:lstStyle/>
          <a:p>
            <a:pPr marL="0" indent="0">
              <a:lnSpc>
                <a:spcPct val="120000"/>
              </a:lnSpc>
              <a:buNone/>
            </a:pPr>
            <a:r>
              <a:rPr lang="en-GB" sz="2400" dirty="0">
                <a:latin typeface="Suisse Int'l" panose="020B0804000000000000" pitchFamily="34" charset="77"/>
              </a:rPr>
              <a:t>AI agents need to adapt as part of human-AI teams (Zhao et al., 2022):</a:t>
            </a:r>
          </a:p>
          <a:p>
            <a:pPr>
              <a:lnSpc>
                <a:spcPct val="120000"/>
              </a:lnSpc>
            </a:pPr>
            <a:r>
              <a:rPr lang="en-GB" sz="2400" b="1" dirty="0">
                <a:latin typeface="Suisse Int'l Bold" panose="020B0804000000000000" pitchFamily="34" charset="77"/>
              </a:rPr>
              <a:t>to goals and intentions </a:t>
            </a:r>
            <a:r>
              <a:rPr lang="en-GB" sz="2400" dirty="0">
                <a:latin typeface="Suisse Int'l" panose="020B0804000000000000" pitchFamily="34" charset="77"/>
              </a:rPr>
              <a:t>of the human teammates;</a:t>
            </a:r>
          </a:p>
          <a:p>
            <a:pPr>
              <a:lnSpc>
                <a:spcPct val="120000"/>
              </a:lnSpc>
            </a:pPr>
            <a:r>
              <a:rPr lang="en-GB" sz="2400" dirty="0">
                <a:latin typeface="Suisse Int'l" panose="020B0804000000000000" pitchFamily="34" charset="77"/>
              </a:rPr>
              <a:t>to cognitive features of the human;</a:t>
            </a:r>
          </a:p>
          <a:p>
            <a:pPr>
              <a:lnSpc>
                <a:spcPct val="120000"/>
              </a:lnSpc>
            </a:pPr>
            <a:r>
              <a:rPr lang="en-GB" sz="2400" b="1" dirty="0">
                <a:latin typeface="Suisse Int'l Bold" panose="020B0804000000000000" pitchFamily="34" charset="77"/>
              </a:rPr>
              <a:t>to physical factors </a:t>
            </a:r>
            <a:r>
              <a:rPr lang="en-GB" sz="2400" dirty="0">
                <a:latin typeface="Suisse Int'l" panose="020B0804000000000000" pitchFamily="34" charset="77"/>
              </a:rPr>
              <a:t>of the human in robot-human interactions</a:t>
            </a:r>
            <a:br>
              <a:rPr lang="en-GB" sz="2400" dirty="0">
                <a:latin typeface="Suisse Int'l" panose="020B0804000000000000" pitchFamily="34" charset="77"/>
              </a:rPr>
            </a:br>
            <a:r>
              <a:rPr lang="en-GB" sz="2400" dirty="0">
                <a:latin typeface="Suisse Int'l" panose="020B0804000000000000" pitchFamily="34" charset="77"/>
              </a:rPr>
              <a:t>(e.g., fatigue of the human); and</a:t>
            </a:r>
          </a:p>
          <a:p>
            <a:pPr>
              <a:lnSpc>
                <a:spcPct val="120000"/>
              </a:lnSpc>
            </a:pPr>
            <a:r>
              <a:rPr lang="en-GB" sz="2400" dirty="0">
                <a:latin typeface="Suisse Int'l" panose="020B0804000000000000" pitchFamily="34" charset="77"/>
              </a:rPr>
              <a:t>adaptation of learned human models to </a:t>
            </a:r>
            <a:r>
              <a:rPr lang="en-GB" sz="2400" b="1" dirty="0">
                <a:latin typeface="Suisse Int'l Bold" panose="020B0804000000000000" pitchFamily="34" charset="77"/>
              </a:rPr>
              <a:t>transfer a learned model </a:t>
            </a:r>
            <a:r>
              <a:rPr lang="en-GB" sz="2400" dirty="0">
                <a:latin typeface="Suisse Int'l" panose="020B0804000000000000" pitchFamily="34" charset="77"/>
              </a:rPr>
              <a:t>to interaction with another human.</a:t>
            </a:r>
          </a:p>
        </p:txBody>
      </p:sp>
    </p:spTree>
    <p:extLst>
      <p:ext uri="{BB962C8B-B14F-4D97-AF65-F5344CB8AC3E}">
        <p14:creationId xmlns:p14="http://schemas.microsoft.com/office/powerpoint/2010/main" val="1208052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Research Question</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rmAutofit/>
          </a:bodyPr>
          <a:lstStyle/>
          <a:p>
            <a:pPr marL="0" indent="0">
              <a:lnSpc>
                <a:spcPct val="117000"/>
              </a:lnSpc>
              <a:buNone/>
            </a:pPr>
            <a:r>
              <a:rPr lang="en-GB" sz="2400" dirty="0">
                <a:latin typeface="Suisse Int'l Italic" panose="020B0804000000000000" pitchFamily="34" charset="77"/>
              </a:rPr>
              <a:t>What types of competitive advantages can arise out of</a:t>
            </a:r>
            <a:br>
              <a:rPr lang="en-GB" sz="2400" dirty="0">
                <a:latin typeface="Suisse Int'l Italic" panose="020B0804000000000000" pitchFamily="34" charset="77"/>
              </a:rPr>
            </a:br>
            <a:r>
              <a:rPr lang="en-GB" sz="2400" dirty="0">
                <a:latin typeface="Suisse Int'l Italic" panose="020B0804000000000000" pitchFamily="34" charset="77"/>
              </a:rPr>
              <a:t>using adaptive, hybrid AI systems in the editorial process</a:t>
            </a:r>
            <a:br>
              <a:rPr lang="en-GB" sz="2400" dirty="0">
                <a:latin typeface="Suisse Int'l Italic" panose="020B0804000000000000" pitchFamily="34" charset="77"/>
              </a:rPr>
            </a:br>
            <a:r>
              <a:rPr lang="en-GB" sz="2400" dirty="0">
                <a:latin typeface="Suisse Int'l Italic" panose="020B0804000000000000" pitchFamily="34" charset="77"/>
              </a:rPr>
              <a:t>of academic publishers?</a:t>
            </a:r>
            <a:endParaRPr lang="en-GB" sz="2400" dirty="0">
              <a:solidFill>
                <a:srgbClr val="FF0000"/>
              </a:solidFill>
              <a:latin typeface="Suisse Int'l Italic" panose="020B0804000000000000" pitchFamily="34" charset="77"/>
            </a:endParaRPr>
          </a:p>
        </p:txBody>
      </p:sp>
      <p:graphicFrame>
        <p:nvGraphicFramePr>
          <p:cNvPr id="4" name="Diagram 3">
            <a:extLst>
              <a:ext uri="{FF2B5EF4-FFF2-40B4-BE49-F238E27FC236}">
                <a16:creationId xmlns:a16="http://schemas.microsoft.com/office/drawing/2014/main" id="{C05722D3-EF96-EA29-52F3-045AE1997AF6}"/>
              </a:ext>
            </a:extLst>
          </p:cNvPr>
          <p:cNvGraphicFramePr/>
          <p:nvPr>
            <p:extLst>
              <p:ext uri="{D42A27DB-BD31-4B8C-83A1-F6EECF244321}">
                <p14:modId xmlns:p14="http://schemas.microsoft.com/office/powerpoint/2010/main" val="364647094"/>
              </p:ext>
            </p:extLst>
          </p:nvPr>
        </p:nvGraphicFramePr>
        <p:xfrm>
          <a:off x="838200" y="3645725"/>
          <a:ext cx="10633364" cy="249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5566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Adaptive AI – 4) Changing Environment</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rmAutofit/>
          </a:bodyPr>
          <a:lstStyle/>
          <a:p>
            <a:pPr marL="0" indent="0">
              <a:lnSpc>
                <a:spcPct val="120000"/>
              </a:lnSpc>
              <a:buNone/>
            </a:pPr>
            <a:r>
              <a:rPr lang="en-GB" sz="2200" dirty="0">
                <a:latin typeface="Suisse Int'l" panose="020B0804000000000000" pitchFamily="34" charset="77"/>
              </a:rPr>
              <a:t>Societal trends, political or legal changes, etc.</a:t>
            </a:r>
          </a:p>
          <a:p>
            <a:pPr>
              <a:lnSpc>
                <a:spcPct val="120000"/>
              </a:lnSpc>
            </a:pPr>
            <a:r>
              <a:rPr lang="en-GB" sz="2200" b="1" dirty="0">
                <a:latin typeface="Suisse Int'l Bold" panose="020B0804000000000000" pitchFamily="34" charset="77"/>
              </a:rPr>
              <a:t>Concept drift</a:t>
            </a:r>
            <a:r>
              <a:rPr lang="en-GB" sz="2200" dirty="0">
                <a:latin typeface="Suisse Int'l" panose="020B0804000000000000" pitchFamily="34" charset="77"/>
              </a:rPr>
              <a:t>: changes to objectives (human set) that AI was designed for</a:t>
            </a:r>
          </a:p>
          <a:p>
            <a:pPr>
              <a:lnSpc>
                <a:spcPct val="120000"/>
              </a:lnSpc>
            </a:pPr>
            <a:r>
              <a:rPr lang="en-GB" sz="2200" b="1" dirty="0">
                <a:latin typeface="Suisse Int'l Bold" panose="020B0804000000000000" pitchFamily="34" charset="77"/>
              </a:rPr>
              <a:t>Data drift</a:t>
            </a:r>
            <a:r>
              <a:rPr lang="en-GB" sz="2200" dirty="0">
                <a:latin typeface="Suisse Int'l" panose="020B0804000000000000" pitchFamily="34" charset="77"/>
              </a:rPr>
              <a:t>: changes in the data distribution (Lu et al., 2020)</a:t>
            </a:r>
          </a:p>
          <a:p>
            <a:pPr marL="0" indent="0">
              <a:lnSpc>
                <a:spcPct val="120000"/>
              </a:lnSpc>
              <a:buNone/>
            </a:pPr>
            <a:endParaRPr lang="en-GB" sz="2200" dirty="0">
              <a:latin typeface="Suisse Int'l" panose="020B0804000000000000" pitchFamily="34" charset="77"/>
            </a:endParaRPr>
          </a:p>
          <a:p>
            <a:pPr marL="0" indent="0">
              <a:lnSpc>
                <a:spcPct val="120000"/>
              </a:lnSpc>
              <a:buNone/>
            </a:pPr>
            <a:r>
              <a:rPr lang="en-GB" sz="2200" dirty="0">
                <a:latin typeface="Suisse Int'l" panose="020B0804000000000000" pitchFamily="34" charset="77"/>
                <a:sym typeface="Wingdings" pitchFamily="2" charset="2"/>
              </a:rPr>
              <a:t>Requires re-training of AI model to adapt:</a:t>
            </a:r>
          </a:p>
          <a:p>
            <a:pPr>
              <a:lnSpc>
                <a:spcPct val="120000"/>
              </a:lnSpc>
            </a:pPr>
            <a:r>
              <a:rPr lang="en-GB" sz="2200" dirty="0">
                <a:latin typeface="Suisse Int'l" panose="020B0804000000000000" pitchFamily="34" charset="77"/>
                <a:sym typeface="Wingdings" pitchFamily="2" charset="2"/>
              </a:rPr>
              <a:t>Online training: continuous training and redeploy of AI model</a:t>
            </a:r>
          </a:p>
          <a:p>
            <a:pPr>
              <a:lnSpc>
                <a:spcPct val="120000"/>
              </a:lnSpc>
            </a:pPr>
            <a:r>
              <a:rPr lang="en-GB" sz="2200" b="1" dirty="0">
                <a:latin typeface="Suisse Int'l Bold" panose="020B0804000000000000" pitchFamily="34" charset="77"/>
                <a:sym typeface="Wingdings" pitchFamily="2" charset="2"/>
              </a:rPr>
              <a:t>Model drift</a:t>
            </a:r>
            <a:r>
              <a:rPr lang="en-GB" sz="2200" dirty="0">
                <a:latin typeface="Suisse Int'l" panose="020B0804000000000000" pitchFamily="34" charset="77"/>
                <a:sym typeface="Wingdings" pitchFamily="2" charset="2"/>
              </a:rPr>
              <a:t>: performance of continuously retrained model degrades over time</a:t>
            </a:r>
            <a:endParaRPr lang="en-GB" sz="2200" dirty="0">
              <a:latin typeface="Suisse Int'l" panose="020B0804000000000000" pitchFamily="34" charset="77"/>
            </a:endParaRPr>
          </a:p>
        </p:txBody>
      </p:sp>
    </p:spTree>
    <p:extLst>
      <p:ext uri="{BB962C8B-B14F-4D97-AF65-F5344CB8AC3E}">
        <p14:creationId xmlns:p14="http://schemas.microsoft.com/office/powerpoint/2010/main" val="4156994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DB95CA-C30B-154E-41B5-8A1CF169A636}"/>
              </a:ext>
            </a:extLst>
          </p:cNvPr>
          <p:cNvSpPr/>
          <p:nvPr/>
        </p:nvSpPr>
        <p:spPr>
          <a:xfrm>
            <a:off x="0" y="0"/>
            <a:ext cx="12192000" cy="638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8DE32CF6-7DCA-FF64-4EBE-3A83C9CAE181}"/>
              </a:ext>
            </a:extLst>
          </p:cNvPr>
          <p:cNvSpPr>
            <a:spLocks noGrp="1"/>
          </p:cNvSpPr>
          <p:nvPr>
            <p:ph type="subTitle" idx="1"/>
          </p:nvPr>
        </p:nvSpPr>
        <p:spPr>
          <a:xfrm>
            <a:off x="1524000" y="3857624"/>
            <a:ext cx="9144000" cy="857251"/>
          </a:xfrm>
        </p:spPr>
        <p:txBody>
          <a:bodyPr>
            <a:normAutofit/>
          </a:bodyPr>
          <a:lstStyle/>
          <a:p>
            <a:pPr>
              <a:lnSpc>
                <a:spcPct val="114000"/>
              </a:lnSpc>
            </a:pPr>
            <a:r>
              <a:rPr lang="en-GB" sz="3600" dirty="0">
                <a:latin typeface="Book Antiqua" panose="02040602050305030304" pitchFamily="18" charset="0"/>
              </a:rPr>
              <a:t>Competitive Advantage of AI</a:t>
            </a:r>
            <a:endParaRPr lang="en-CH" sz="1600" dirty="0">
              <a:latin typeface="Book Antiqua" panose="02040602050305030304" pitchFamily="18" charset="0"/>
            </a:endParaRPr>
          </a:p>
        </p:txBody>
      </p:sp>
    </p:spTree>
    <p:extLst>
      <p:ext uri="{BB962C8B-B14F-4D97-AF65-F5344CB8AC3E}">
        <p14:creationId xmlns:p14="http://schemas.microsoft.com/office/powerpoint/2010/main" val="3945939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Competitive Advantage of AI</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rmAutofit/>
          </a:bodyPr>
          <a:lstStyle/>
          <a:p>
            <a:pPr>
              <a:lnSpc>
                <a:spcPct val="120000"/>
              </a:lnSpc>
            </a:pPr>
            <a:r>
              <a:rPr lang="en-GB" sz="2000" dirty="0">
                <a:latin typeface="Suisse Int'l" panose="020B0804000000000000" pitchFamily="34" charset="77"/>
              </a:rPr>
              <a:t>Davenport (2018):</a:t>
            </a:r>
          </a:p>
          <a:p>
            <a:pPr lvl="1">
              <a:lnSpc>
                <a:spcPct val="120000"/>
              </a:lnSpc>
            </a:pPr>
            <a:r>
              <a:rPr lang="en-GB" sz="2000" dirty="0">
                <a:latin typeface="Suisse Int'l" panose="020B0804000000000000" pitchFamily="34" charset="77"/>
              </a:rPr>
              <a:t>AI primarily used by large enterprises, technology companies, AI start-ups</a:t>
            </a:r>
          </a:p>
          <a:p>
            <a:pPr lvl="1">
              <a:lnSpc>
                <a:spcPct val="120000"/>
              </a:lnSpc>
            </a:pPr>
            <a:r>
              <a:rPr lang="en-GB" sz="2000" dirty="0">
                <a:latin typeface="Suisse Int'l" panose="020B0804000000000000" pitchFamily="34" charset="77"/>
              </a:rPr>
              <a:t>AI capabilities:</a:t>
            </a:r>
          </a:p>
          <a:p>
            <a:pPr lvl="2">
              <a:lnSpc>
                <a:spcPct val="120000"/>
              </a:lnSpc>
            </a:pPr>
            <a:r>
              <a:rPr lang="en-GB" b="1" dirty="0">
                <a:latin typeface="Suisse Int'l Bold" panose="020B0804000000000000" pitchFamily="34" charset="77"/>
              </a:rPr>
              <a:t>robotics</a:t>
            </a:r>
            <a:r>
              <a:rPr lang="en-GB" dirty="0">
                <a:latin typeface="Suisse Int'l" panose="020B0804000000000000" pitchFamily="34" charset="77"/>
              </a:rPr>
              <a:t> and robotic process automation (</a:t>
            </a:r>
            <a:r>
              <a:rPr lang="en-GB" b="1" dirty="0">
                <a:latin typeface="Suisse Int'l Bold" panose="020B0804000000000000" pitchFamily="34" charset="77"/>
              </a:rPr>
              <a:t>RPA</a:t>
            </a:r>
            <a:r>
              <a:rPr lang="en-GB" dirty="0">
                <a:latin typeface="Suisse Int'l" panose="020B0804000000000000" pitchFamily="34" charset="77"/>
              </a:rPr>
              <a:t>)</a:t>
            </a:r>
          </a:p>
          <a:p>
            <a:pPr lvl="2">
              <a:lnSpc>
                <a:spcPct val="120000"/>
              </a:lnSpc>
            </a:pPr>
            <a:r>
              <a:rPr lang="en-GB" b="1" dirty="0">
                <a:latin typeface="Suisse Int'l Bold" panose="020B0804000000000000" pitchFamily="34" charset="77"/>
              </a:rPr>
              <a:t>gaining insights </a:t>
            </a:r>
            <a:r>
              <a:rPr lang="en-GB" dirty="0">
                <a:latin typeface="Suisse Int'l" panose="020B0804000000000000" pitchFamily="34" charset="77"/>
              </a:rPr>
              <a:t>from data through machine learning</a:t>
            </a:r>
          </a:p>
          <a:p>
            <a:pPr lvl="2">
              <a:lnSpc>
                <a:spcPct val="120000"/>
              </a:lnSpc>
            </a:pPr>
            <a:r>
              <a:rPr lang="en-GB" b="1" dirty="0">
                <a:latin typeface="Suisse Int'l Bold" panose="020B0804000000000000" pitchFamily="34" charset="77"/>
              </a:rPr>
              <a:t>AI-based engagement </a:t>
            </a:r>
            <a:r>
              <a:rPr lang="en-GB" dirty="0">
                <a:latin typeface="Suisse Int'l" panose="020B0804000000000000" pitchFamily="34" charset="77"/>
              </a:rPr>
              <a:t>with employees, customers through chatbots or intelligent agents</a:t>
            </a:r>
          </a:p>
          <a:p>
            <a:pPr>
              <a:lnSpc>
                <a:spcPct val="120000"/>
              </a:lnSpc>
            </a:pPr>
            <a:r>
              <a:rPr lang="en-GB" sz="2000" dirty="0">
                <a:latin typeface="Suisse Int'l" panose="020B0804000000000000" pitchFamily="34" charset="77"/>
              </a:rPr>
              <a:t>AI can fuel </a:t>
            </a:r>
            <a:r>
              <a:rPr lang="en-GB" sz="2000" b="1" dirty="0">
                <a:latin typeface="Suisse Int'l Bold" panose="020B0804000000000000" pitchFamily="34" charset="77"/>
              </a:rPr>
              <a:t>new business models </a:t>
            </a:r>
            <a:r>
              <a:rPr lang="en-GB" sz="2000" dirty="0">
                <a:latin typeface="Suisse Int'l" panose="020B0804000000000000" pitchFamily="34" charset="77"/>
              </a:rPr>
              <a:t>(</a:t>
            </a:r>
            <a:r>
              <a:rPr lang="en-GB" sz="2000" dirty="0" err="1">
                <a:latin typeface="Suisse Int'l" panose="020B0804000000000000" pitchFamily="34" charset="77"/>
              </a:rPr>
              <a:t>Iansiti</a:t>
            </a:r>
            <a:r>
              <a:rPr lang="en-GB" sz="2000" dirty="0">
                <a:latin typeface="Suisse Int'l" panose="020B0804000000000000" pitchFamily="34" charset="77"/>
              </a:rPr>
              <a:t> &amp; Lakhani, 2020)</a:t>
            </a:r>
          </a:p>
          <a:p>
            <a:pPr>
              <a:lnSpc>
                <a:spcPct val="120000"/>
              </a:lnSpc>
            </a:pPr>
            <a:endParaRPr lang="en-GB" sz="2000" dirty="0">
              <a:latin typeface="Suisse Int'l" panose="020B0804000000000000" pitchFamily="34" charset="77"/>
            </a:endParaRPr>
          </a:p>
          <a:p>
            <a:pPr>
              <a:lnSpc>
                <a:spcPct val="120000"/>
              </a:lnSpc>
            </a:pPr>
            <a:endParaRPr lang="en-GB" sz="2000" dirty="0">
              <a:latin typeface="Suisse Int'l" panose="020B0804000000000000" pitchFamily="34" charset="77"/>
            </a:endParaRPr>
          </a:p>
        </p:txBody>
      </p:sp>
    </p:spTree>
    <p:extLst>
      <p:ext uri="{BB962C8B-B14F-4D97-AF65-F5344CB8AC3E}">
        <p14:creationId xmlns:p14="http://schemas.microsoft.com/office/powerpoint/2010/main" val="597251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Competitive Advantage of AI</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Autofit/>
          </a:bodyPr>
          <a:lstStyle/>
          <a:p>
            <a:pPr marL="0" indent="0">
              <a:lnSpc>
                <a:spcPct val="112000"/>
              </a:lnSpc>
              <a:buNone/>
            </a:pPr>
            <a:r>
              <a:rPr lang="en-GB" sz="2000" dirty="0">
                <a:latin typeface="Suisse Int'l" panose="020B0804000000000000" pitchFamily="34" charset="77"/>
              </a:rPr>
              <a:t>Types of benefits of AI for enterprises (Ho et al., 2022):</a:t>
            </a:r>
          </a:p>
          <a:p>
            <a:pPr>
              <a:lnSpc>
                <a:spcPct val="112000"/>
              </a:lnSpc>
            </a:pPr>
            <a:r>
              <a:rPr lang="en-GB" sz="2000" dirty="0">
                <a:latin typeface="Suisse Int'l" panose="020B0804000000000000" pitchFamily="34" charset="77"/>
              </a:rPr>
              <a:t>reduced costs – e.g., efficiency gains</a:t>
            </a:r>
          </a:p>
          <a:p>
            <a:pPr>
              <a:lnSpc>
                <a:spcPct val="112000"/>
              </a:lnSpc>
            </a:pPr>
            <a:r>
              <a:rPr lang="en-GB" sz="2000" dirty="0">
                <a:latin typeface="Suisse Int'l" panose="020B0804000000000000" pitchFamily="34" charset="77"/>
              </a:rPr>
              <a:t>improved performance – e.g., collect money more quickly</a:t>
            </a:r>
          </a:p>
          <a:p>
            <a:pPr>
              <a:lnSpc>
                <a:spcPct val="112000"/>
              </a:lnSpc>
            </a:pPr>
            <a:r>
              <a:rPr lang="en-GB" sz="2000" b="1" dirty="0">
                <a:latin typeface="Suisse Int'l Bold" panose="020B0804000000000000" pitchFamily="34" charset="77"/>
              </a:rPr>
              <a:t>better decision-making </a:t>
            </a:r>
            <a:r>
              <a:rPr lang="en-GB" sz="2000" dirty="0">
                <a:latin typeface="Suisse Int'l" panose="020B0804000000000000" pitchFamily="34" charset="77"/>
              </a:rPr>
              <a:t>– e.g., insights from large amount of data</a:t>
            </a:r>
          </a:p>
          <a:p>
            <a:pPr>
              <a:lnSpc>
                <a:spcPct val="112000"/>
              </a:lnSpc>
            </a:pPr>
            <a:r>
              <a:rPr lang="en-GB" sz="2000" dirty="0">
                <a:latin typeface="Suisse Int'l" panose="020B0804000000000000" pitchFamily="34" charset="77"/>
              </a:rPr>
              <a:t>better customer segmentation, - e.g., more tailored marketing messages</a:t>
            </a:r>
          </a:p>
          <a:p>
            <a:pPr>
              <a:lnSpc>
                <a:spcPct val="112000"/>
              </a:lnSpc>
            </a:pPr>
            <a:r>
              <a:rPr lang="en-GB" sz="2000" b="1" dirty="0">
                <a:latin typeface="Suisse Int'l Bold" panose="020B0804000000000000" pitchFamily="34" charset="77"/>
              </a:rPr>
              <a:t>higher customer satisfaction / improved customer experience </a:t>
            </a:r>
            <a:r>
              <a:rPr lang="en-GB" sz="2000" dirty="0">
                <a:latin typeface="Suisse Int'l" panose="020B0804000000000000" pitchFamily="34" charset="77"/>
              </a:rPr>
              <a:t>– e.g., more personalized products, better recommendation, chatbots, etc.</a:t>
            </a:r>
          </a:p>
          <a:p>
            <a:pPr>
              <a:lnSpc>
                <a:spcPct val="112000"/>
              </a:lnSpc>
            </a:pPr>
            <a:r>
              <a:rPr lang="en-GB" sz="2000" dirty="0">
                <a:latin typeface="Suisse Int'l" panose="020B0804000000000000" pitchFamily="34" charset="77"/>
              </a:rPr>
              <a:t>better products &amp; services, e.g., production innovation</a:t>
            </a:r>
          </a:p>
          <a:p>
            <a:pPr>
              <a:lnSpc>
                <a:spcPct val="112000"/>
              </a:lnSpc>
            </a:pPr>
            <a:r>
              <a:rPr lang="en-GB" sz="2000" dirty="0">
                <a:latin typeface="Suisse Int'l" panose="020B0804000000000000" pitchFamily="34" charset="77"/>
              </a:rPr>
              <a:t>business innovation – e.g., new business models</a:t>
            </a:r>
          </a:p>
        </p:txBody>
      </p:sp>
    </p:spTree>
    <p:extLst>
      <p:ext uri="{BB962C8B-B14F-4D97-AF65-F5344CB8AC3E}">
        <p14:creationId xmlns:p14="http://schemas.microsoft.com/office/powerpoint/2010/main" val="2771678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References (1/2)</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Autofit/>
          </a:bodyPr>
          <a:lstStyle/>
          <a:p>
            <a:pPr>
              <a:lnSpc>
                <a:spcPct val="113000"/>
              </a:lnSpc>
            </a:pPr>
            <a:r>
              <a:rPr lang="en-GB" sz="1500" dirty="0" err="1">
                <a:latin typeface="Suisse Int'l" panose="020B0804000000000000" pitchFamily="34" charset="77"/>
              </a:rPr>
              <a:t>Akata</a:t>
            </a:r>
            <a:r>
              <a:rPr lang="en-GB" sz="1500" dirty="0">
                <a:latin typeface="Suisse Int'l" panose="020B0804000000000000" pitchFamily="34" charset="77"/>
              </a:rPr>
              <a:t>, Z. et al. (2020). A Research Agenda for Hybrid Intelligence: Augmenting Human Intellect With Collaborative, Adaptive, Responsible, and Explainable Artificial Intelligence. </a:t>
            </a:r>
            <a:r>
              <a:rPr lang="en-GB" sz="1500" dirty="0">
                <a:latin typeface="Suisse Int'l Italic" panose="020B0804000000000000" pitchFamily="34" charset="77"/>
              </a:rPr>
              <a:t>Computer</a:t>
            </a:r>
            <a:r>
              <a:rPr lang="en-GB" sz="1500" dirty="0">
                <a:latin typeface="Suisse Int'l" panose="020B0804000000000000" pitchFamily="34" charset="77"/>
              </a:rPr>
              <a:t>. </a:t>
            </a:r>
            <a:r>
              <a:rPr lang="en-GB" sz="1500" dirty="0" err="1">
                <a:latin typeface="Suisse Int'l" panose="020B0804000000000000" pitchFamily="34" charset="77"/>
              </a:rPr>
              <a:t>doi</a:t>
            </a:r>
            <a:r>
              <a:rPr lang="en-GB" sz="1500" dirty="0">
                <a:latin typeface="Suisse Int'l" panose="020B0804000000000000" pitchFamily="34" charset="77"/>
              </a:rPr>
              <a:t>: 10.1109/MC.2020.2996587</a:t>
            </a:r>
          </a:p>
          <a:p>
            <a:pPr>
              <a:lnSpc>
                <a:spcPct val="113000"/>
              </a:lnSpc>
            </a:pPr>
            <a:r>
              <a:rPr lang="en-GB" sz="1500" dirty="0">
                <a:latin typeface="Suisse Int'l" panose="020B0804000000000000" pitchFamily="34" charset="77"/>
              </a:rPr>
              <a:t>Brown, T., et al. (2020). Language Models are Few-Shot Learners. arXiv:2005.14165</a:t>
            </a:r>
          </a:p>
          <a:p>
            <a:pPr>
              <a:lnSpc>
                <a:spcPct val="113000"/>
              </a:lnSpc>
            </a:pPr>
            <a:r>
              <a:rPr lang="en-GB" sz="1500" dirty="0" err="1">
                <a:latin typeface="Suisse Int'l" panose="020B0804000000000000" pitchFamily="34" charset="77"/>
              </a:rPr>
              <a:t>Canese</a:t>
            </a:r>
            <a:r>
              <a:rPr lang="en-GB" sz="1500" dirty="0">
                <a:latin typeface="Suisse Int'l" panose="020B0804000000000000" pitchFamily="34" charset="77"/>
              </a:rPr>
              <a:t>, L., et al. (2021). Multi-Agent Reinforcement Learning: A Review of Challenges and Applications. </a:t>
            </a:r>
            <a:r>
              <a:rPr lang="en-GB" sz="1500" dirty="0">
                <a:latin typeface="Suisse Int'l Book Italic" panose="020B0804000000000000" pitchFamily="34" charset="77"/>
              </a:rPr>
              <a:t>Applied Sciences</a:t>
            </a:r>
            <a:r>
              <a:rPr lang="en-GB" sz="1500" dirty="0">
                <a:latin typeface="Suisse Int'l" panose="020B0804000000000000" pitchFamily="34" charset="77"/>
              </a:rPr>
              <a:t>. </a:t>
            </a:r>
            <a:r>
              <a:rPr lang="en-GB" sz="1500" dirty="0" err="1">
                <a:latin typeface="Suisse Int'l" panose="020B0804000000000000" pitchFamily="34" charset="77"/>
              </a:rPr>
              <a:t>doi</a:t>
            </a:r>
            <a:r>
              <a:rPr lang="en-GB" sz="1500" dirty="0">
                <a:latin typeface="Suisse Int'l" panose="020B0804000000000000" pitchFamily="34" charset="77"/>
              </a:rPr>
              <a:t>: 10.3390/app11114948</a:t>
            </a:r>
          </a:p>
          <a:p>
            <a:pPr>
              <a:lnSpc>
                <a:spcPct val="113000"/>
              </a:lnSpc>
            </a:pPr>
            <a:r>
              <a:rPr lang="en-GB" sz="1500" dirty="0">
                <a:latin typeface="Suisse Int'l" panose="020B0804000000000000" pitchFamily="34" charset="77"/>
              </a:rPr>
              <a:t>Davenport, T. (2018). </a:t>
            </a:r>
            <a:r>
              <a:rPr lang="en-GB" sz="1500" dirty="0">
                <a:latin typeface="Suisse Int'l Italic" panose="020B0804000000000000" pitchFamily="34" charset="77"/>
              </a:rPr>
              <a:t>The AI Advantage: How to Put the Artificial Intelligence Revolution to Work</a:t>
            </a:r>
            <a:r>
              <a:rPr lang="en-GB" sz="1500" dirty="0">
                <a:latin typeface="Suisse Int'l" panose="020B0804000000000000" pitchFamily="34" charset="77"/>
              </a:rPr>
              <a:t>. MIT Press. </a:t>
            </a:r>
            <a:r>
              <a:rPr lang="en-GB" sz="1500" dirty="0" err="1">
                <a:latin typeface="Suisse Int'l" panose="020B0804000000000000" pitchFamily="34" charset="77"/>
              </a:rPr>
              <a:t>doi</a:t>
            </a:r>
            <a:r>
              <a:rPr lang="en-GB" sz="1500" dirty="0">
                <a:latin typeface="Suisse Int'l" panose="020B0804000000000000" pitchFamily="34" charset="77"/>
              </a:rPr>
              <a:t>: 10.7551/</a:t>
            </a:r>
            <a:r>
              <a:rPr lang="en-GB" sz="1500" dirty="0" err="1">
                <a:latin typeface="Suisse Int'l" panose="020B0804000000000000" pitchFamily="34" charset="77"/>
              </a:rPr>
              <a:t>mitpress</a:t>
            </a:r>
            <a:r>
              <a:rPr lang="en-GB" sz="1500" dirty="0">
                <a:latin typeface="Suisse Int'l" panose="020B0804000000000000" pitchFamily="34" charset="77"/>
              </a:rPr>
              <a:t>/11781.001.0001</a:t>
            </a:r>
          </a:p>
          <a:p>
            <a:pPr>
              <a:lnSpc>
                <a:spcPct val="113000"/>
              </a:lnSpc>
            </a:pPr>
            <a:r>
              <a:rPr lang="en-GB" sz="1500" dirty="0" err="1">
                <a:latin typeface="Suisse Int'l" panose="020B0804000000000000" pitchFamily="34" charset="77"/>
              </a:rPr>
              <a:t>d’Avila</a:t>
            </a:r>
            <a:r>
              <a:rPr lang="en-GB" sz="1500" dirty="0">
                <a:latin typeface="Suisse Int'l" panose="020B0804000000000000" pitchFamily="34" charset="77"/>
              </a:rPr>
              <a:t> </a:t>
            </a:r>
            <a:r>
              <a:rPr lang="en-GB" sz="1500" dirty="0" err="1">
                <a:latin typeface="Suisse Int'l" panose="020B0804000000000000" pitchFamily="34" charset="77"/>
              </a:rPr>
              <a:t>Garcez</a:t>
            </a:r>
            <a:r>
              <a:rPr lang="en-GB" sz="1500" dirty="0">
                <a:latin typeface="Suisse Int'l" panose="020B0804000000000000" pitchFamily="34" charset="77"/>
              </a:rPr>
              <a:t>, A., &amp; Lamb, L. (2023). </a:t>
            </a:r>
            <a:r>
              <a:rPr lang="en-GB" sz="1500" dirty="0" err="1">
                <a:latin typeface="Suisse Int'l" panose="020B0804000000000000" pitchFamily="34" charset="77"/>
              </a:rPr>
              <a:t>Neurosymbolic</a:t>
            </a:r>
            <a:r>
              <a:rPr lang="en-GB" sz="1500" dirty="0">
                <a:latin typeface="Suisse Int'l" panose="020B0804000000000000" pitchFamily="34" charset="77"/>
              </a:rPr>
              <a:t> AI: The 3rd wave. </a:t>
            </a:r>
            <a:r>
              <a:rPr lang="en-GB" sz="1500" dirty="0">
                <a:latin typeface="Suisse Int'l Italic" panose="020B0804000000000000" pitchFamily="34" charset="77"/>
              </a:rPr>
              <a:t>Artificial Intelligence Review</a:t>
            </a:r>
            <a:r>
              <a:rPr lang="en-GB" sz="1500" dirty="0">
                <a:latin typeface="Suisse Int'l" panose="020B0804000000000000" pitchFamily="34" charset="77"/>
              </a:rPr>
              <a:t>. </a:t>
            </a:r>
            <a:r>
              <a:rPr lang="en-GB" sz="1500" dirty="0" err="1">
                <a:latin typeface="Suisse Int'l" panose="020B0804000000000000" pitchFamily="34" charset="77"/>
              </a:rPr>
              <a:t>doi</a:t>
            </a:r>
            <a:r>
              <a:rPr lang="en-GB" sz="1500" dirty="0">
                <a:latin typeface="Suisse Int'l" panose="020B0804000000000000" pitchFamily="34" charset="77"/>
              </a:rPr>
              <a:t>: 10.1007/s10462-023-10448-w</a:t>
            </a:r>
          </a:p>
          <a:p>
            <a:pPr>
              <a:lnSpc>
                <a:spcPct val="113000"/>
              </a:lnSpc>
            </a:pPr>
            <a:r>
              <a:rPr lang="en-GB" sz="1500" dirty="0">
                <a:latin typeface="Suisse Int'l" panose="020B0804000000000000" pitchFamily="34" charset="77"/>
              </a:rPr>
              <a:t>Ho, L. T., Gan, C., </a:t>
            </a:r>
            <a:r>
              <a:rPr lang="en-GB" sz="1500" dirty="0" err="1">
                <a:latin typeface="Suisse Int'l" panose="020B0804000000000000" pitchFamily="34" charset="77"/>
              </a:rPr>
              <a:t>Jin</a:t>
            </a:r>
            <a:r>
              <a:rPr lang="en-GB" sz="1500" dirty="0">
                <a:latin typeface="Suisse Int'l" panose="020B0804000000000000" pitchFamily="34" charset="77"/>
              </a:rPr>
              <a:t>, S., &amp; Le, B. (2022). Artificial Intelligence and Firm Performance: Does Machine Intelligence Shield Firms from Risks? </a:t>
            </a:r>
            <a:r>
              <a:rPr lang="en-GB" sz="1500" dirty="0">
                <a:latin typeface="Suisse Int'l Italic" panose="020B0804000000000000" pitchFamily="34" charset="77"/>
              </a:rPr>
              <a:t>Journal of Risk and Financial Management</a:t>
            </a:r>
            <a:r>
              <a:rPr lang="en-GB" sz="1500" dirty="0">
                <a:latin typeface="Suisse Int'l" panose="020B0804000000000000" pitchFamily="34" charset="77"/>
              </a:rPr>
              <a:t>. </a:t>
            </a:r>
            <a:r>
              <a:rPr lang="en-GB" sz="1500" dirty="0" err="1">
                <a:latin typeface="Suisse Int'l" panose="020B0804000000000000" pitchFamily="34" charset="77"/>
              </a:rPr>
              <a:t>doi</a:t>
            </a:r>
            <a:r>
              <a:rPr lang="en-GB" sz="1500" dirty="0">
                <a:latin typeface="Suisse Int'l" panose="020B0804000000000000" pitchFamily="34" charset="77"/>
              </a:rPr>
              <a:t>: 10.3390/jrfm15070302</a:t>
            </a:r>
          </a:p>
          <a:p>
            <a:pPr>
              <a:lnSpc>
                <a:spcPct val="113000"/>
              </a:lnSpc>
            </a:pPr>
            <a:r>
              <a:rPr lang="en-GB" sz="1500" dirty="0" err="1">
                <a:latin typeface="Suisse Int'l" panose="020B0804000000000000" pitchFamily="34" charset="77"/>
              </a:rPr>
              <a:t>Iansiti</a:t>
            </a:r>
            <a:r>
              <a:rPr lang="en-GB" sz="1500" dirty="0">
                <a:latin typeface="Suisse Int'l" panose="020B0804000000000000" pitchFamily="34" charset="77"/>
              </a:rPr>
              <a:t>, M., &amp; Lakhani, K. R. (2020). Competing in the Age of AI. </a:t>
            </a:r>
            <a:r>
              <a:rPr lang="en-GB" sz="1500" dirty="0">
                <a:latin typeface="Suisse Int'l Italic" panose="020B0804000000000000" pitchFamily="34" charset="77"/>
              </a:rPr>
              <a:t>Harvard Business Review</a:t>
            </a:r>
            <a:r>
              <a:rPr lang="en-GB" sz="1500" dirty="0">
                <a:latin typeface="Suisse Int'l" panose="020B0804000000000000" pitchFamily="34" charset="77"/>
              </a:rPr>
              <a:t>. https://</a:t>
            </a:r>
            <a:r>
              <a:rPr lang="en-GB" sz="1500" dirty="0" err="1">
                <a:latin typeface="Suisse Int'l" panose="020B0804000000000000" pitchFamily="34" charset="77"/>
              </a:rPr>
              <a:t>hbr.org</a:t>
            </a:r>
            <a:r>
              <a:rPr lang="en-GB" sz="1500" dirty="0">
                <a:latin typeface="Suisse Int'l" panose="020B0804000000000000" pitchFamily="34" charset="77"/>
              </a:rPr>
              <a:t>/2020/01/competing-in-the-age-of-ai</a:t>
            </a:r>
          </a:p>
        </p:txBody>
      </p:sp>
    </p:spTree>
    <p:extLst>
      <p:ext uri="{BB962C8B-B14F-4D97-AF65-F5344CB8AC3E}">
        <p14:creationId xmlns:p14="http://schemas.microsoft.com/office/powerpoint/2010/main" val="161229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References (2/2)</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Autofit/>
          </a:bodyPr>
          <a:lstStyle/>
          <a:p>
            <a:pPr>
              <a:lnSpc>
                <a:spcPct val="113000"/>
              </a:lnSpc>
            </a:pPr>
            <a:r>
              <a:rPr lang="en-GB" sz="1500" dirty="0" err="1">
                <a:latin typeface="Suisse Int'l" panose="020B0804000000000000" pitchFamily="34" charset="77"/>
              </a:rPr>
              <a:t>Korteling</a:t>
            </a:r>
            <a:r>
              <a:rPr lang="en-GB" sz="1500" dirty="0">
                <a:latin typeface="Suisse Int'l" panose="020B0804000000000000" pitchFamily="34" charset="77"/>
              </a:rPr>
              <a:t>, J. et al. (2021). Human- versus Artificial Intelligence. </a:t>
            </a:r>
            <a:r>
              <a:rPr lang="en-GB" sz="1500" dirty="0">
                <a:latin typeface="Suisse Int'l Italic" panose="020B0804000000000000" pitchFamily="34" charset="77"/>
              </a:rPr>
              <a:t>Frontiers in Artificial Intelligence</a:t>
            </a:r>
            <a:r>
              <a:rPr lang="en-GB" sz="1500" dirty="0">
                <a:latin typeface="Suisse Int'l" panose="020B0804000000000000" pitchFamily="34" charset="77"/>
              </a:rPr>
              <a:t>. </a:t>
            </a:r>
            <a:r>
              <a:rPr lang="en-GB" sz="1500" dirty="0" err="1">
                <a:latin typeface="Suisse Int'l" panose="020B0804000000000000" pitchFamily="34" charset="77"/>
              </a:rPr>
              <a:t>doi</a:t>
            </a:r>
            <a:r>
              <a:rPr lang="en-GB" sz="1500" dirty="0">
                <a:latin typeface="Suisse Int'l" panose="020B0804000000000000" pitchFamily="34" charset="77"/>
              </a:rPr>
              <a:t>: 10.3389/frai.2021.622364</a:t>
            </a:r>
          </a:p>
          <a:p>
            <a:pPr>
              <a:lnSpc>
                <a:spcPct val="113000"/>
              </a:lnSpc>
            </a:pPr>
            <a:r>
              <a:rPr lang="en-GB" sz="1500" dirty="0">
                <a:latin typeface="Suisse Int'l" panose="020B0804000000000000" pitchFamily="34" charset="77"/>
              </a:rPr>
              <a:t>Lu, J., et al. (2020). Data-driven decision support under concept drift in streamed big data. </a:t>
            </a:r>
            <a:r>
              <a:rPr lang="en-GB" sz="1500" dirty="0">
                <a:latin typeface="Suisse Int'l Italic" panose="020B0804000000000000" pitchFamily="34" charset="77"/>
              </a:rPr>
              <a:t>Complex &amp; Intelligent Systems.</a:t>
            </a:r>
            <a:r>
              <a:rPr lang="en-GB" sz="1500" dirty="0">
                <a:latin typeface="Suisse Int'l" panose="020B0804000000000000" pitchFamily="34" charset="77"/>
              </a:rPr>
              <a:t> </a:t>
            </a:r>
            <a:r>
              <a:rPr lang="en-GB" sz="1500" dirty="0" err="1">
                <a:latin typeface="Suisse Int'l" panose="020B0804000000000000" pitchFamily="34" charset="77"/>
              </a:rPr>
              <a:t>doi</a:t>
            </a:r>
            <a:r>
              <a:rPr lang="en-GB" sz="1500" dirty="0">
                <a:latin typeface="Suisse Int'l" panose="020B0804000000000000" pitchFamily="34" charset="77"/>
              </a:rPr>
              <a:t>: 10.1007/s40747-019-00124-4</a:t>
            </a:r>
          </a:p>
          <a:p>
            <a:pPr>
              <a:lnSpc>
                <a:spcPct val="113000"/>
              </a:lnSpc>
            </a:pPr>
            <a:r>
              <a:rPr lang="en-GB" sz="1500" dirty="0">
                <a:latin typeface="Suisse Int'l" panose="020B0804000000000000" pitchFamily="34" charset="77"/>
              </a:rPr>
              <a:t>Wei, J., et al. (2022). Emergent Abilities of Large Language Models. arXiv:2206.07682</a:t>
            </a:r>
          </a:p>
          <a:p>
            <a:pPr>
              <a:lnSpc>
                <a:spcPct val="113000"/>
              </a:lnSpc>
            </a:pPr>
            <a:r>
              <a:rPr lang="en-GB" sz="1500" dirty="0">
                <a:latin typeface="Suisse Int'l" panose="020B0804000000000000" pitchFamily="34" charset="77"/>
              </a:rPr>
              <a:t>Wei, J., et al. (2023). Chain-of-Thought Prompting Elicits Reasoning in Large Language Models. arXiv:2201.11903</a:t>
            </a:r>
          </a:p>
          <a:p>
            <a:pPr>
              <a:lnSpc>
                <a:spcPct val="113000"/>
              </a:lnSpc>
            </a:pPr>
            <a:r>
              <a:rPr lang="en-GB" sz="1500" dirty="0">
                <a:latin typeface="Suisse Int'l" panose="020B0804000000000000" pitchFamily="34" charset="77"/>
              </a:rPr>
              <a:t>Zhang, L., et al. (2023). Recommending on graphs: A comprehensive review from a data perspective. </a:t>
            </a:r>
            <a:r>
              <a:rPr lang="en-GB" sz="1500" dirty="0">
                <a:latin typeface="Suisse Int'l Italic" panose="020B0804000000000000" pitchFamily="34" charset="77"/>
              </a:rPr>
              <a:t>User </a:t>
            </a:r>
            <a:r>
              <a:rPr lang="en-GB" sz="1500" dirty="0" err="1">
                <a:latin typeface="Suisse Int'l Italic" panose="020B0804000000000000" pitchFamily="34" charset="77"/>
              </a:rPr>
              <a:t>Modeling</a:t>
            </a:r>
            <a:r>
              <a:rPr lang="en-GB" sz="1500" dirty="0">
                <a:latin typeface="Suisse Int'l Italic" panose="020B0804000000000000" pitchFamily="34" charset="77"/>
              </a:rPr>
              <a:t> and User-Adapted Interaction.</a:t>
            </a:r>
            <a:r>
              <a:rPr lang="en-GB" sz="1500" dirty="0">
                <a:latin typeface="Suisse Int'l" panose="020B0804000000000000" pitchFamily="34" charset="77"/>
              </a:rPr>
              <a:t> </a:t>
            </a:r>
            <a:r>
              <a:rPr lang="en-GB" sz="1500" dirty="0" err="1">
                <a:latin typeface="Suisse Int'l" panose="020B0804000000000000" pitchFamily="34" charset="77"/>
              </a:rPr>
              <a:t>doi</a:t>
            </a:r>
            <a:r>
              <a:rPr lang="en-GB" sz="1500" dirty="0">
                <a:latin typeface="Suisse Int'l" panose="020B0804000000000000" pitchFamily="34" charset="77"/>
              </a:rPr>
              <a:t>: 10.1007/s11257-023-09359-w</a:t>
            </a:r>
          </a:p>
          <a:p>
            <a:pPr>
              <a:lnSpc>
                <a:spcPct val="113000"/>
              </a:lnSpc>
            </a:pPr>
            <a:r>
              <a:rPr lang="en-GB" sz="1500" dirty="0">
                <a:latin typeface="Suisse Int'l" panose="020B0804000000000000" pitchFamily="34" charset="77"/>
              </a:rPr>
              <a:t>Zhao, M., et al. (2022). The Role of Adaptation in Collective Human–AI Teaming. </a:t>
            </a:r>
            <a:r>
              <a:rPr lang="en-GB" sz="1500" dirty="0">
                <a:latin typeface="Suisse Int'l Book Italic" panose="020B0804000000000000" pitchFamily="34" charset="77"/>
              </a:rPr>
              <a:t>Topics in Cognitive Science</a:t>
            </a:r>
            <a:r>
              <a:rPr lang="en-GB" sz="1500" dirty="0">
                <a:latin typeface="Suisse Int'l" panose="020B0804000000000000" pitchFamily="34" charset="77"/>
              </a:rPr>
              <a:t>. </a:t>
            </a:r>
            <a:r>
              <a:rPr lang="en-GB" sz="1500" dirty="0" err="1">
                <a:latin typeface="Suisse Int'l" panose="020B0804000000000000" pitchFamily="34" charset="77"/>
              </a:rPr>
              <a:t>doi</a:t>
            </a:r>
            <a:r>
              <a:rPr lang="en-GB" sz="1500" dirty="0">
                <a:latin typeface="Suisse Int'l" panose="020B0804000000000000" pitchFamily="34" charset="77"/>
              </a:rPr>
              <a:t>: 10.1111/tops.12633</a:t>
            </a:r>
          </a:p>
          <a:p>
            <a:pPr>
              <a:lnSpc>
                <a:spcPct val="113000"/>
              </a:lnSpc>
            </a:pPr>
            <a:r>
              <a:rPr lang="en-GB" sz="1500" dirty="0">
                <a:latin typeface="Suisse Int'l" panose="020B0804000000000000" pitchFamily="34" charset="77"/>
              </a:rPr>
              <a:t>Zhou, Y., et al. (2023). Revisiting Automated Prompting: Are We Actually Doing Better? arXiv:2304.03609</a:t>
            </a:r>
          </a:p>
        </p:txBody>
      </p:sp>
    </p:spTree>
    <p:extLst>
      <p:ext uri="{BB962C8B-B14F-4D97-AF65-F5344CB8AC3E}">
        <p14:creationId xmlns:p14="http://schemas.microsoft.com/office/powerpoint/2010/main" val="3030134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cKinsey-Art-Cut.mp4">
            <a:hlinkClick r:id="" action="ppaction://media"/>
            <a:extLst>
              <a:ext uri="{FF2B5EF4-FFF2-40B4-BE49-F238E27FC236}">
                <a16:creationId xmlns:a16="http://schemas.microsoft.com/office/drawing/2014/main" id="{CC060E3F-AA78-8FA0-A47C-DBFAA98CF2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6972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0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E0BB4F4-99C0-C00E-1F5C-5CC9F4D62DD6}"/>
              </a:ext>
            </a:extLst>
          </p:cNvPr>
          <p:cNvSpPr>
            <a:spLocks noGrp="1"/>
          </p:cNvSpPr>
          <p:nvPr>
            <p:ph type="ftr" sz="quarter" idx="11"/>
          </p:nvPr>
        </p:nvSpPr>
        <p:spPr>
          <a:xfrm>
            <a:off x="0" y="6497868"/>
            <a:ext cx="12192000" cy="365125"/>
          </a:xfrm>
          <a:solidFill>
            <a:srgbClr val="FFFF00"/>
          </a:solidFill>
        </p:spPr>
        <p:txBody>
          <a:bodyPr/>
          <a:lstStyle/>
          <a:p>
            <a:r>
              <a:rPr lang="en-GB" b="1">
                <a:solidFill>
                  <a:sysClr val="windowText" lastClr="000000"/>
                </a:solidFill>
                <a:latin typeface="Arial" panose="020B0604020202020204" pitchFamily="34" charset="0"/>
                <a:cs typeface="Arial" panose="020B0604020202020204" pitchFamily="34" charset="0"/>
              </a:rPr>
              <a:t>Adaptive AI - Group 1</a:t>
            </a:r>
            <a:endParaRPr lang="en-CH" b="1">
              <a:solidFill>
                <a:sysClr val="windowText" lastClr="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4EE36D9-5901-0580-5765-0A17F4EAA926}"/>
              </a:ext>
            </a:extLst>
          </p:cNvPr>
          <p:cNvSpPr txBox="1"/>
          <p:nvPr/>
        </p:nvSpPr>
        <p:spPr>
          <a:xfrm>
            <a:off x="272143" y="178164"/>
            <a:ext cx="6096000" cy="369332"/>
          </a:xfrm>
          <a:prstGeom prst="rect">
            <a:avLst/>
          </a:prstGeom>
          <a:noFill/>
        </p:spPr>
        <p:txBody>
          <a:bodyPr wrap="square">
            <a:spAutoFit/>
          </a:bodyPr>
          <a:lstStyle/>
          <a:p>
            <a:r>
              <a:rPr lang="en-GB" b="1" i="0">
                <a:effectLst/>
                <a:latin typeface="Arial" panose="020B0604020202020204" pitchFamily="34" charset="0"/>
              </a:rPr>
              <a:t>Group 1 – Writing the manuscript</a:t>
            </a:r>
          </a:p>
        </p:txBody>
      </p:sp>
      <p:sp>
        <p:nvSpPr>
          <p:cNvPr id="8" name="TextBox 7">
            <a:extLst>
              <a:ext uri="{FF2B5EF4-FFF2-40B4-BE49-F238E27FC236}">
                <a16:creationId xmlns:a16="http://schemas.microsoft.com/office/drawing/2014/main" id="{E7108935-38B8-9D40-01A3-6B4E28F43640}"/>
              </a:ext>
            </a:extLst>
          </p:cNvPr>
          <p:cNvSpPr txBox="1"/>
          <p:nvPr/>
        </p:nvSpPr>
        <p:spPr>
          <a:xfrm>
            <a:off x="272143" y="961935"/>
            <a:ext cx="11669486" cy="4247317"/>
          </a:xfrm>
          <a:prstGeom prst="rect">
            <a:avLst/>
          </a:prstGeom>
          <a:noFill/>
        </p:spPr>
        <p:txBody>
          <a:bodyPr wrap="square">
            <a:spAutoFit/>
          </a:bodyPr>
          <a:lstStyle/>
          <a:p>
            <a:r>
              <a:rPr lang="en-GB" i="1">
                <a:effectLst/>
                <a:latin typeface="Arial" panose="020B0604020202020204" pitchFamily="34" charset="0"/>
              </a:rPr>
              <a:t>Scenario</a:t>
            </a:r>
          </a:p>
          <a:p>
            <a:endParaRPr lang="en-GB">
              <a:latin typeface="Arial" panose="020B0604020202020204" pitchFamily="34" charset="0"/>
            </a:endParaRPr>
          </a:p>
          <a:p>
            <a:r>
              <a:rPr lang="en-GB" i="0">
                <a:effectLst/>
                <a:latin typeface="Arial" panose="020B0604020202020204" pitchFamily="34" charset="0"/>
              </a:rPr>
              <a:t>Web-based platforms for authors to write their manuscript is typically not part of the offering of publishers. Let’s now assume that a publisher would launch a tooling that allows authors to write their papers on the publisher’s platform. The publisher could support authors by deploying adaptive AI tools – similar to GitHub Copilot for coding – to write the scientific manuscript. How and why should the tool be a hybrid AI that adapts to the author? How can it adapt to the author? </a:t>
            </a:r>
            <a:r>
              <a:rPr lang="en-GB">
                <a:latin typeface="Arial" panose="020B0604020202020204" pitchFamily="34" charset="0"/>
              </a:rPr>
              <a:t>How would such a system bring a competitive advantage to publishers?</a:t>
            </a:r>
          </a:p>
          <a:p>
            <a:pPr marL="285750" indent="-285750">
              <a:buFont typeface="Arial" panose="020B0604020202020204" pitchFamily="34" charset="0"/>
              <a:buChar char="•"/>
            </a:pPr>
            <a:endParaRPr lang="en-GB" i="0">
              <a:effectLst/>
              <a:latin typeface="Arial" panose="020B0604020202020204" pitchFamily="34" charset="0"/>
            </a:endParaRPr>
          </a:p>
          <a:p>
            <a:r>
              <a:rPr lang="en-GB">
                <a:latin typeface="Arial" panose="020B0604020202020204" pitchFamily="34" charset="0"/>
              </a:rPr>
              <a:t>Discuss these and related questions in the group and record key points per type of competitive advantage from the discussion on the next slide (some may be left empty if not applicable). </a:t>
            </a:r>
            <a:r>
              <a:rPr lang="en-GB" b="1" i="1">
                <a:latin typeface="Arial" panose="020B0604020202020204" pitchFamily="34" charset="0"/>
              </a:rPr>
              <a:t>Please help me to generate and understanding of your way of thinking by providing your reasoning and specific comments.</a:t>
            </a:r>
          </a:p>
          <a:p>
            <a:endParaRPr lang="en-GB" i="0">
              <a:effectLst/>
              <a:latin typeface="Arial" panose="020B0604020202020204" pitchFamily="34" charset="0"/>
            </a:endParaRPr>
          </a:p>
          <a:p>
            <a:r>
              <a:rPr lang="en-GB">
                <a:latin typeface="Arial" panose="020B0604020202020204" pitchFamily="34" charset="0"/>
              </a:rPr>
              <a:t>Thank you for your efforts and helping me in this research!</a:t>
            </a:r>
          </a:p>
          <a:p>
            <a:endParaRPr lang="en-GB" i="0">
              <a:effectLst/>
              <a:latin typeface="Arial" panose="020B0604020202020204" pitchFamily="34" charset="0"/>
            </a:endParaRPr>
          </a:p>
          <a:p>
            <a:r>
              <a:rPr lang="en-GB">
                <a:latin typeface="Arial" panose="020B0604020202020204" pitchFamily="34" charset="0"/>
              </a:rPr>
              <a:t>Didi</a:t>
            </a:r>
            <a:endParaRPr lang="en-GB" i="0">
              <a:effectLst/>
              <a:latin typeface="Arial" panose="020B0604020202020204" pitchFamily="34" charset="0"/>
            </a:endParaRPr>
          </a:p>
        </p:txBody>
      </p:sp>
      <p:sp>
        <p:nvSpPr>
          <p:cNvPr id="2" name="TextBox 1">
            <a:extLst>
              <a:ext uri="{FF2B5EF4-FFF2-40B4-BE49-F238E27FC236}">
                <a16:creationId xmlns:a16="http://schemas.microsoft.com/office/drawing/2014/main" id="{23940452-36F5-D279-CD5C-F25E9C33A380}"/>
              </a:ext>
            </a:extLst>
          </p:cNvPr>
          <p:cNvSpPr txBox="1"/>
          <p:nvPr/>
        </p:nvSpPr>
        <p:spPr>
          <a:xfrm>
            <a:off x="5823857" y="178163"/>
            <a:ext cx="6096000" cy="639589"/>
          </a:xfrm>
          <a:prstGeom prst="roundRect">
            <a:avLst/>
          </a:prstGeom>
          <a:solidFill>
            <a:schemeClr val="accent2">
              <a:lumMod val="20000"/>
              <a:lumOff val="80000"/>
            </a:schemeClr>
          </a:solidFill>
          <a:ln w="38100">
            <a:solidFill>
              <a:schemeClr val="accent2">
                <a:lumMod val="75000"/>
              </a:schemeClr>
            </a:solidFill>
          </a:ln>
        </p:spPr>
        <p:txBody>
          <a:bodyPr wrap="square" lIns="91440" tIns="45720" rIns="91440" bIns="45720" anchor="t">
            <a:normAutofit/>
          </a:bodyPr>
          <a:lstStyle/>
          <a:p>
            <a:r>
              <a:rPr lang="en-GB" sz="1200" b="1" i="0">
                <a:effectLst/>
                <a:latin typeface="Arial"/>
                <a:cs typeface="Arial"/>
              </a:rPr>
              <a:t>Group members’ names:</a:t>
            </a:r>
            <a:br>
              <a:rPr lang="en-GB" sz="1200" b="1">
                <a:latin typeface="Arial"/>
                <a:cs typeface="Arial"/>
              </a:rPr>
            </a:br>
            <a:r>
              <a:rPr lang="en-GB" sz="1200" b="1">
                <a:latin typeface="Arial"/>
                <a:cs typeface="Arial"/>
              </a:rPr>
              <a:t>David, Milos, Lina, Yannick, Felix, Sandra</a:t>
            </a:r>
            <a:endParaRPr lang="en-GB" sz="1200" b="1" i="0">
              <a:effectLst/>
              <a:latin typeface="Arial" panose="020B0604020202020204" pitchFamily="34" charset="0"/>
              <a:cs typeface="Arial"/>
            </a:endParaRPr>
          </a:p>
        </p:txBody>
      </p:sp>
    </p:spTree>
    <p:extLst>
      <p:ext uri="{BB962C8B-B14F-4D97-AF65-F5344CB8AC3E}">
        <p14:creationId xmlns:p14="http://schemas.microsoft.com/office/powerpoint/2010/main" val="2054751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E0BB4F4-99C0-C00E-1F5C-5CC9F4D62DD6}"/>
              </a:ext>
            </a:extLst>
          </p:cNvPr>
          <p:cNvSpPr>
            <a:spLocks noGrp="1"/>
          </p:cNvSpPr>
          <p:nvPr>
            <p:ph type="ftr" sz="quarter" idx="11"/>
          </p:nvPr>
        </p:nvSpPr>
        <p:spPr>
          <a:xfrm>
            <a:off x="0" y="6497868"/>
            <a:ext cx="12192000" cy="365125"/>
          </a:xfrm>
          <a:solidFill>
            <a:srgbClr val="FFFF00"/>
          </a:solidFill>
        </p:spPr>
        <p:txBody>
          <a:bodyPr/>
          <a:lstStyle/>
          <a:p>
            <a:r>
              <a:rPr lang="en-US" b="1">
                <a:solidFill>
                  <a:sysClr val="windowText" lastClr="000000"/>
                </a:solidFill>
                <a:latin typeface="Arial" panose="020B0604020202020204" pitchFamily="34" charset="0"/>
                <a:cs typeface="Arial" panose="020B0604020202020204" pitchFamily="34" charset="0"/>
              </a:rPr>
              <a:t>Adaptive AI - Group 1</a:t>
            </a:r>
          </a:p>
        </p:txBody>
      </p:sp>
      <p:sp>
        <p:nvSpPr>
          <p:cNvPr id="7" name="TextBox 6">
            <a:extLst>
              <a:ext uri="{FF2B5EF4-FFF2-40B4-BE49-F238E27FC236}">
                <a16:creationId xmlns:a16="http://schemas.microsoft.com/office/drawing/2014/main" id="{04EE36D9-5901-0580-5765-0A17F4EAA926}"/>
              </a:ext>
            </a:extLst>
          </p:cNvPr>
          <p:cNvSpPr txBox="1"/>
          <p:nvPr/>
        </p:nvSpPr>
        <p:spPr>
          <a:xfrm>
            <a:off x="272143" y="178164"/>
            <a:ext cx="6096000" cy="307777"/>
          </a:xfrm>
          <a:prstGeom prst="rect">
            <a:avLst/>
          </a:prstGeom>
          <a:noFill/>
        </p:spPr>
        <p:txBody>
          <a:bodyPr wrap="square">
            <a:spAutoFit/>
          </a:bodyPr>
          <a:lstStyle/>
          <a:p>
            <a:r>
              <a:rPr lang="en-US" sz="1400" b="1" i="0" dirty="0">
                <a:effectLst/>
                <a:latin typeface="Arial" panose="020B0604020202020204" pitchFamily="34" charset="0"/>
              </a:rPr>
              <a:t>Group 1 – Writing the manuscript</a:t>
            </a:r>
          </a:p>
        </p:txBody>
      </p:sp>
      <p:sp>
        <p:nvSpPr>
          <p:cNvPr id="8" name="TextBox 7">
            <a:extLst>
              <a:ext uri="{FF2B5EF4-FFF2-40B4-BE49-F238E27FC236}">
                <a16:creationId xmlns:a16="http://schemas.microsoft.com/office/drawing/2014/main" id="{E7108935-38B8-9D40-01A3-6B4E28F43640}"/>
              </a:ext>
            </a:extLst>
          </p:cNvPr>
          <p:cNvSpPr txBox="1"/>
          <p:nvPr/>
        </p:nvSpPr>
        <p:spPr>
          <a:xfrm>
            <a:off x="272143" y="961935"/>
            <a:ext cx="11669486" cy="307777"/>
          </a:xfrm>
          <a:prstGeom prst="rect">
            <a:avLst/>
          </a:prstGeom>
          <a:noFill/>
        </p:spPr>
        <p:txBody>
          <a:bodyPr wrap="square">
            <a:spAutoFit/>
          </a:bodyPr>
          <a:lstStyle/>
          <a:p>
            <a:r>
              <a:rPr lang="en-US" sz="1400" i="1">
                <a:effectLst/>
                <a:latin typeface="Arial" panose="020B0604020202020204" pitchFamily="34" charset="0"/>
              </a:rPr>
              <a:t>Results</a:t>
            </a:r>
          </a:p>
        </p:txBody>
      </p:sp>
      <p:sp>
        <p:nvSpPr>
          <p:cNvPr id="4" name="Folded Corner 3">
            <a:extLst>
              <a:ext uri="{FF2B5EF4-FFF2-40B4-BE49-F238E27FC236}">
                <a16:creationId xmlns:a16="http://schemas.microsoft.com/office/drawing/2014/main" id="{182A6EB1-4E11-3D17-C06B-DD9BCE721414}"/>
              </a:ext>
            </a:extLst>
          </p:cNvPr>
          <p:cNvSpPr/>
          <p:nvPr/>
        </p:nvSpPr>
        <p:spPr>
          <a:xfrm>
            <a:off x="272143" y="1681885"/>
            <a:ext cx="2329544" cy="2068286"/>
          </a:xfrm>
          <a:prstGeom prst="foldedCorner">
            <a:avLst>
              <a:gd name="adj" fmla="val 9204"/>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200" b="1">
                <a:solidFill>
                  <a:schemeClr val="tx1"/>
                </a:solidFill>
                <a:latin typeface="Arial"/>
                <a:cs typeface="Arial"/>
              </a:rPr>
              <a:t>Reduced costs: </a:t>
            </a:r>
            <a:endParaRPr lang="en-US" sz="1200" b="1">
              <a:solidFill>
                <a:schemeClr val="tx1"/>
              </a:solidFill>
              <a:latin typeface="Arial" panose="020B0604020202020204" pitchFamily="34" charset="0"/>
              <a:cs typeface="Arial" panose="020B0604020202020204" pitchFamily="34" charset="0"/>
            </a:endParaRPr>
          </a:p>
          <a:p>
            <a:pPr marL="285750" indent="-285750">
              <a:buFont typeface="Calibri"/>
              <a:buChar char="-"/>
            </a:pPr>
            <a:r>
              <a:rPr lang="en-US" sz="1200">
                <a:solidFill>
                  <a:schemeClr val="tx1"/>
                </a:solidFill>
                <a:latin typeface="Arial"/>
                <a:cs typeface="Arial"/>
              </a:rPr>
              <a:t>AI can be used to do 1st line of quality control. Less work for reviewers</a:t>
            </a:r>
          </a:p>
          <a:p>
            <a:pPr marL="285750" indent="-285750">
              <a:buFont typeface="Calibri"/>
              <a:buChar char="-"/>
            </a:pPr>
            <a:endParaRPr lang="en-US" sz="1200">
              <a:solidFill>
                <a:schemeClr val="tx1"/>
              </a:solidFill>
              <a:latin typeface="Arial"/>
              <a:cs typeface="Arial"/>
            </a:endParaRPr>
          </a:p>
        </p:txBody>
      </p:sp>
      <p:sp>
        <p:nvSpPr>
          <p:cNvPr id="6" name="Folded Corner 5">
            <a:extLst>
              <a:ext uri="{FF2B5EF4-FFF2-40B4-BE49-F238E27FC236}">
                <a16:creationId xmlns:a16="http://schemas.microsoft.com/office/drawing/2014/main" id="{FBF9D6E7-2533-BEAA-8249-305512753769}"/>
              </a:ext>
            </a:extLst>
          </p:cNvPr>
          <p:cNvSpPr/>
          <p:nvPr/>
        </p:nvSpPr>
        <p:spPr>
          <a:xfrm>
            <a:off x="2810555" y="1681885"/>
            <a:ext cx="2329544" cy="2068286"/>
          </a:xfrm>
          <a:prstGeom prst="foldedCorner">
            <a:avLst>
              <a:gd name="adj" fmla="val 9204"/>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200" b="1" dirty="0">
                <a:solidFill>
                  <a:schemeClr val="tx1"/>
                </a:solidFill>
                <a:latin typeface="Arial"/>
                <a:cs typeface="Arial"/>
              </a:rPr>
              <a:t>Improved performance:</a:t>
            </a:r>
            <a:r>
              <a:rPr lang="en-US" sz="1200" dirty="0">
                <a:solidFill>
                  <a:schemeClr val="tx1"/>
                </a:solidFill>
                <a:latin typeface="Arial"/>
                <a:cs typeface="Arial"/>
              </a:rPr>
              <a:t> </a:t>
            </a:r>
            <a:endParaRPr lang="en-US" sz="1200" dirty="0">
              <a:solidFill>
                <a:schemeClr val="tx1"/>
              </a:solidFill>
              <a:cs typeface="Calibri"/>
            </a:endParaRPr>
          </a:p>
          <a:p>
            <a:pPr marL="285750" indent="-285750">
              <a:buFont typeface="Calibri"/>
              <a:buChar char="-"/>
            </a:pPr>
            <a:r>
              <a:rPr lang="en-US" sz="1200" dirty="0">
                <a:solidFill>
                  <a:schemeClr val="tx1"/>
                </a:solidFill>
                <a:latin typeface="Arial"/>
                <a:cs typeface="Arial"/>
              </a:rPr>
              <a:t>Authors are faster at writing papers and therefore publishers can publish more papers</a:t>
            </a:r>
          </a:p>
          <a:p>
            <a:pPr marL="285750" indent="-285750">
              <a:buFont typeface="Calibri"/>
              <a:buChar char="-"/>
            </a:pPr>
            <a:r>
              <a:rPr lang="en-US" sz="1200" b="0" i="0" dirty="0">
                <a:solidFill>
                  <a:srgbClr val="222222"/>
                </a:solidFill>
                <a:effectLst/>
                <a:latin typeface="Arial" panose="020B0604020202020204" pitchFamily="34" charset="0"/>
              </a:rPr>
              <a:t>Drafting paragraphs</a:t>
            </a:r>
            <a:endParaRPr lang="en-US" sz="1200" dirty="0">
              <a:solidFill>
                <a:schemeClr val="tx1"/>
              </a:solidFill>
              <a:latin typeface="Arial" panose="020B0604020202020204" pitchFamily="34" charset="0"/>
              <a:cs typeface="Arial" panose="020B0604020202020204" pitchFamily="34" charset="0"/>
            </a:endParaRPr>
          </a:p>
        </p:txBody>
      </p:sp>
      <p:sp>
        <p:nvSpPr>
          <p:cNvPr id="9" name="Folded Corner 8">
            <a:extLst>
              <a:ext uri="{FF2B5EF4-FFF2-40B4-BE49-F238E27FC236}">
                <a16:creationId xmlns:a16="http://schemas.microsoft.com/office/drawing/2014/main" id="{153E449A-9C2C-3652-76A4-B174C3C68E15}"/>
              </a:ext>
            </a:extLst>
          </p:cNvPr>
          <p:cNvSpPr/>
          <p:nvPr/>
        </p:nvSpPr>
        <p:spPr>
          <a:xfrm>
            <a:off x="5311205" y="1688008"/>
            <a:ext cx="2329544" cy="2068286"/>
          </a:xfrm>
          <a:prstGeom prst="foldedCorner">
            <a:avLst>
              <a:gd name="adj" fmla="val 9204"/>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200" b="1" dirty="0">
                <a:solidFill>
                  <a:schemeClr val="tx1"/>
                </a:solidFill>
                <a:latin typeface="Arial"/>
                <a:cs typeface="Arial"/>
              </a:rPr>
              <a:t>Better decision-making:</a:t>
            </a:r>
            <a:endParaRPr lang="en-US" sz="1200" dirty="0">
              <a:solidFill>
                <a:schemeClr val="tx1"/>
              </a:solidFill>
              <a:latin typeface="Arial"/>
              <a:cs typeface="Arial"/>
            </a:endParaRPr>
          </a:p>
          <a:p>
            <a:pPr marL="285750" indent="-285750">
              <a:buFont typeface="Calibri"/>
              <a:buChar char="-"/>
            </a:pPr>
            <a:r>
              <a:rPr lang="en-US" sz="1200" dirty="0">
                <a:solidFill>
                  <a:schemeClr val="tx1"/>
                </a:solidFill>
                <a:latin typeface="Arial"/>
                <a:cs typeface="Arial"/>
              </a:rPr>
              <a:t>If authors don't have to focus on e.g. sourcing all relevant documents, they can spend their active time with producing real content</a:t>
            </a:r>
          </a:p>
        </p:txBody>
      </p:sp>
      <p:sp>
        <p:nvSpPr>
          <p:cNvPr id="11" name="Folded Corner 10">
            <a:extLst>
              <a:ext uri="{FF2B5EF4-FFF2-40B4-BE49-F238E27FC236}">
                <a16:creationId xmlns:a16="http://schemas.microsoft.com/office/drawing/2014/main" id="{AB39BBD9-82C9-1A29-2C38-9B3650036BCE}"/>
              </a:ext>
            </a:extLst>
          </p:cNvPr>
          <p:cNvSpPr/>
          <p:nvPr/>
        </p:nvSpPr>
        <p:spPr>
          <a:xfrm>
            <a:off x="7845535" y="1681885"/>
            <a:ext cx="2329544" cy="2068286"/>
          </a:xfrm>
          <a:prstGeom prst="foldedCorner">
            <a:avLst>
              <a:gd name="adj" fmla="val 9204"/>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200" b="1">
                <a:solidFill>
                  <a:srgbClr val="000000"/>
                </a:solidFill>
                <a:latin typeface="Arial"/>
                <a:cs typeface="Arial"/>
              </a:rPr>
              <a:t>Higher customer satisfaction:</a:t>
            </a:r>
            <a:r>
              <a:rPr lang="en-US" sz="1200">
                <a:solidFill>
                  <a:srgbClr val="000000"/>
                </a:solidFill>
                <a:latin typeface="Arial"/>
                <a:cs typeface="Arial"/>
              </a:rPr>
              <a:t> </a:t>
            </a:r>
          </a:p>
          <a:p>
            <a:pPr marL="285750" indent="-285750">
              <a:buFont typeface="Calibri"/>
              <a:buChar char="-"/>
            </a:pPr>
            <a:r>
              <a:rPr lang="en-US" sz="1200">
                <a:solidFill>
                  <a:srgbClr val="000000"/>
                </a:solidFill>
                <a:latin typeface="Arial"/>
                <a:cs typeface="Arial"/>
              </a:rPr>
              <a:t>Easier writing of paper, no having to search for words</a:t>
            </a:r>
          </a:p>
          <a:p>
            <a:pPr marL="285750" indent="-285750">
              <a:buFont typeface="Calibri"/>
              <a:buChar char="-"/>
            </a:pPr>
            <a:r>
              <a:rPr lang="en-US" sz="1200">
                <a:solidFill>
                  <a:srgbClr val="000000"/>
                </a:solidFill>
                <a:latin typeface="Arial"/>
                <a:cs typeface="Arial"/>
              </a:rPr>
              <a:t>Fatigue not as high if people can concentrate on creating content</a:t>
            </a:r>
          </a:p>
        </p:txBody>
      </p:sp>
      <p:sp>
        <p:nvSpPr>
          <p:cNvPr id="12" name="Folded Corner 11">
            <a:extLst>
              <a:ext uri="{FF2B5EF4-FFF2-40B4-BE49-F238E27FC236}">
                <a16:creationId xmlns:a16="http://schemas.microsoft.com/office/drawing/2014/main" id="{C8A0944F-ED53-910A-A03A-B5B5D3E2EBAE}"/>
              </a:ext>
            </a:extLst>
          </p:cNvPr>
          <p:cNvSpPr/>
          <p:nvPr/>
        </p:nvSpPr>
        <p:spPr>
          <a:xfrm>
            <a:off x="272143" y="3948835"/>
            <a:ext cx="2329544" cy="2068286"/>
          </a:xfrm>
          <a:prstGeom prst="foldedCorner">
            <a:avLst>
              <a:gd name="adj" fmla="val 9204"/>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200" b="1" dirty="0">
                <a:solidFill>
                  <a:schemeClr val="tx1"/>
                </a:solidFill>
                <a:latin typeface="Arial"/>
                <a:cs typeface="Arial"/>
              </a:rPr>
              <a:t>Better customer segmentation:</a:t>
            </a:r>
            <a:r>
              <a:rPr lang="en-US" sz="1200" dirty="0">
                <a:solidFill>
                  <a:schemeClr val="tx1"/>
                </a:solidFill>
                <a:latin typeface="Arial"/>
                <a:cs typeface="Arial"/>
              </a:rPr>
              <a:t> </a:t>
            </a:r>
            <a:endParaRPr lang="en-US" sz="1200" dirty="0">
              <a:solidFill>
                <a:schemeClr val="tx1"/>
              </a:solidFill>
              <a:cs typeface="Calibri"/>
            </a:endParaRPr>
          </a:p>
          <a:p>
            <a:pPr marL="285750" indent="-285750">
              <a:buFont typeface="Calibri"/>
              <a:buChar char="-"/>
            </a:pPr>
            <a:r>
              <a:rPr lang="en-US" sz="1200" dirty="0">
                <a:solidFill>
                  <a:schemeClr val="tx1"/>
                </a:solidFill>
                <a:latin typeface="Arial"/>
                <a:cs typeface="Arial"/>
              </a:rPr>
              <a:t>More customers as not only authors for scientific papers will be interested but also students of several age groups</a:t>
            </a:r>
            <a:endParaRPr lang="en-US" sz="1200" dirty="0">
              <a:solidFill>
                <a:schemeClr val="tx1"/>
              </a:solidFill>
              <a:latin typeface="Arial" panose="020B0604020202020204" pitchFamily="34" charset="0"/>
              <a:cs typeface="Arial" panose="020B0604020202020204" pitchFamily="34" charset="0"/>
            </a:endParaRPr>
          </a:p>
        </p:txBody>
      </p:sp>
      <p:sp>
        <p:nvSpPr>
          <p:cNvPr id="13" name="Folded Corner 12">
            <a:extLst>
              <a:ext uri="{FF2B5EF4-FFF2-40B4-BE49-F238E27FC236}">
                <a16:creationId xmlns:a16="http://schemas.microsoft.com/office/drawing/2014/main" id="{69B187A5-B6A1-1FD8-A50A-FC0D08FD89E6}"/>
              </a:ext>
            </a:extLst>
          </p:cNvPr>
          <p:cNvSpPr/>
          <p:nvPr/>
        </p:nvSpPr>
        <p:spPr>
          <a:xfrm>
            <a:off x="2810555" y="3948835"/>
            <a:ext cx="2329544" cy="2068286"/>
          </a:xfrm>
          <a:prstGeom prst="foldedCorner">
            <a:avLst>
              <a:gd name="adj" fmla="val 9204"/>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200" b="1" dirty="0">
                <a:solidFill>
                  <a:schemeClr val="tx1"/>
                </a:solidFill>
                <a:latin typeface="Arial"/>
                <a:cs typeface="Arial"/>
              </a:rPr>
              <a:t>Improved customer experience:</a:t>
            </a:r>
            <a:r>
              <a:rPr lang="en-US" sz="1200" dirty="0">
                <a:solidFill>
                  <a:schemeClr val="tx1"/>
                </a:solidFill>
                <a:latin typeface="Arial"/>
                <a:cs typeface="Arial"/>
              </a:rPr>
              <a:t> </a:t>
            </a:r>
            <a:endParaRPr lang="en-US" sz="1200" dirty="0">
              <a:solidFill>
                <a:schemeClr val="tx1"/>
              </a:solidFill>
              <a:latin typeface="Arial" panose="020B0604020202020204" pitchFamily="34" charset="0"/>
              <a:cs typeface="Arial" panose="020B0604020202020204" pitchFamily="34" charset="0"/>
            </a:endParaRPr>
          </a:p>
          <a:p>
            <a:pPr marL="285750" indent="-285750">
              <a:buFont typeface="Calibri"/>
              <a:buChar char="-"/>
            </a:pPr>
            <a:r>
              <a:rPr lang="en-US" sz="1200" dirty="0">
                <a:solidFill>
                  <a:schemeClr val="tx1"/>
                </a:solidFill>
                <a:latin typeface="Arial"/>
                <a:cs typeface="Arial"/>
              </a:rPr>
              <a:t>writing and publishing out of one hand</a:t>
            </a:r>
          </a:p>
          <a:p>
            <a:pPr marL="285750" indent="-285750">
              <a:buFont typeface="Calibri"/>
              <a:buChar char="-"/>
            </a:pPr>
            <a:r>
              <a:rPr lang="en-US" sz="1200" dirty="0">
                <a:solidFill>
                  <a:schemeClr val="tx1"/>
                </a:solidFill>
                <a:latin typeface="Arial"/>
                <a:cs typeface="Arial"/>
              </a:rPr>
              <a:t>Paper can easily be translated/read in other languages</a:t>
            </a:r>
          </a:p>
          <a:p>
            <a:pPr marL="285750" indent="-285750">
              <a:buFont typeface="Calibri"/>
              <a:buChar char="-"/>
            </a:pPr>
            <a:r>
              <a:rPr lang="en-US" sz="1200" dirty="0">
                <a:solidFill>
                  <a:schemeClr val="tx1"/>
                </a:solidFill>
                <a:latin typeface="Arial"/>
                <a:cs typeface="Arial"/>
              </a:rPr>
              <a:t>Faster time to publication</a:t>
            </a:r>
            <a:endParaRPr lang="en-US" sz="1200" dirty="0">
              <a:solidFill>
                <a:schemeClr val="tx1"/>
              </a:solidFill>
              <a:latin typeface="Arial" panose="020B0604020202020204" pitchFamily="34" charset="0"/>
              <a:cs typeface="Arial" panose="020B0604020202020204" pitchFamily="34" charset="0"/>
            </a:endParaRPr>
          </a:p>
        </p:txBody>
      </p:sp>
      <p:sp>
        <p:nvSpPr>
          <p:cNvPr id="14" name="Folded Corner 13">
            <a:extLst>
              <a:ext uri="{FF2B5EF4-FFF2-40B4-BE49-F238E27FC236}">
                <a16:creationId xmlns:a16="http://schemas.microsoft.com/office/drawing/2014/main" id="{6F9FD584-0093-A958-4322-E38FE72A0FC6}"/>
              </a:ext>
            </a:extLst>
          </p:cNvPr>
          <p:cNvSpPr/>
          <p:nvPr/>
        </p:nvSpPr>
        <p:spPr>
          <a:xfrm>
            <a:off x="5311205" y="3954958"/>
            <a:ext cx="2329544" cy="2068286"/>
          </a:xfrm>
          <a:prstGeom prst="foldedCorner">
            <a:avLst>
              <a:gd name="adj" fmla="val 9204"/>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dirty="0">
                <a:solidFill>
                  <a:sysClr val="windowText" lastClr="000000"/>
                </a:solidFill>
                <a:latin typeface="Arial" panose="020B0604020202020204" pitchFamily="34" charset="0"/>
                <a:cs typeface="Arial" panose="020B0604020202020204" pitchFamily="34" charset="0"/>
              </a:rPr>
              <a:t>Better products &amp; services:</a:t>
            </a:r>
            <a:r>
              <a:rPr lang="en-US" sz="1200" dirty="0">
                <a:solidFill>
                  <a:sysClr val="windowText" lastClr="000000"/>
                </a:solidFill>
                <a:latin typeface="Arial" panose="020B0604020202020204" pitchFamily="34" charset="0"/>
                <a:cs typeface="Arial" panose="020B0604020202020204" pitchFamily="34" charset="0"/>
              </a:rPr>
              <a:t> </a:t>
            </a:r>
          </a:p>
          <a:p>
            <a:pPr marL="285750" indent="-285750">
              <a:buFontTx/>
              <a:buChar char="-"/>
            </a:pPr>
            <a:r>
              <a:rPr lang="en-US" sz="1200" dirty="0">
                <a:solidFill>
                  <a:sysClr val="windowText" lastClr="000000"/>
                </a:solidFill>
                <a:latin typeface="Arial" panose="020B0604020202020204" pitchFamily="34" charset="0"/>
                <a:cs typeface="Arial" panose="020B0604020202020204" pitchFamily="34" charset="0"/>
              </a:rPr>
              <a:t>Can write more papers = more for the publisher to publish</a:t>
            </a:r>
          </a:p>
          <a:p>
            <a:pPr marL="285750" indent="-285750">
              <a:buFontTx/>
              <a:buChar char="-"/>
            </a:pPr>
            <a:r>
              <a:rPr lang="en-US" sz="1200" dirty="0">
                <a:solidFill>
                  <a:sysClr val="windowText" lastClr="000000"/>
                </a:solidFill>
                <a:latin typeface="Arial" panose="020B0604020202020204" pitchFamily="34" charset="0"/>
                <a:cs typeface="Arial" panose="020B0604020202020204" pitchFamily="34" charset="0"/>
              </a:rPr>
              <a:t>Language and grammar check</a:t>
            </a:r>
          </a:p>
          <a:p>
            <a:pPr marL="285750" indent="-285750">
              <a:buFontTx/>
              <a:buChar char="-"/>
            </a:pPr>
            <a:endParaRPr lang="en-US" sz="1200" dirty="0">
              <a:solidFill>
                <a:sysClr val="windowText" lastClr="000000"/>
              </a:solidFill>
              <a:latin typeface="Arial" panose="020B0604020202020204" pitchFamily="34" charset="0"/>
              <a:cs typeface="Arial" panose="020B0604020202020204" pitchFamily="34" charset="0"/>
            </a:endParaRPr>
          </a:p>
        </p:txBody>
      </p:sp>
      <p:sp>
        <p:nvSpPr>
          <p:cNvPr id="15" name="Folded Corner 14">
            <a:extLst>
              <a:ext uri="{FF2B5EF4-FFF2-40B4-BE49-F238E27FC236}">
                <a16:creationId xmlns:a16="http://schemas.microsoft.com/office/drawing/2014/main" id="{05BFBA97-92F9-B027-BAD8-F2E3CF352FE4}"/>
              </a:ext>
            </a:extLst>
          </p:cNvPr>
          <p:cNvSpPr/>
          <p:nvPr/>
        </p:nvSpPr>
        <p:spPr>
          <a:xfrm>
            <a:off x="7845535" y="3948835"/>
            <a:ext cx="2329544" cy="2068286"/>
          </a:xfrm>
          <a:prstGeom prst="foldedCorner">
            <a:avLst>
              <a:gd name="adj" fmla="val 9204"/>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200" b="1">
                <a:solidFill>
                  <a:schemeClr val="tx1"/>
                </a:solidFill>
                <a:latin typeface="Arial"/>
                <a:cs typeface="Arial"/>
              </a:rPr>
              <a:t>Business innovation:</a:t>
            </a:r>
            <a:endParaRPr lang="en-US" sz="1200">
              <a:solidFill>
                <a:schemeClr val="tx1"/>
              </a:solidFill>
              <a:latin typeface="Arial" panose="020B0604020202020204" pitchFamily="34" charset="0"/>
              <a:cs typeface="Arial" panose="020B0604020202020204" pitchFamily="34" charset="0"/>
            </a:endParaRPr>
          </a:p>
          <a:p>
            <a:pPr marL="285750" indent="-285750">
              <a:buFont typeface="Calibri"/>
              <a:buChar char="-"/>
            </a:pPr>
            <a:r>
              <a:rPr lang="en-US" sz="1200">
                <a:solidFill>
                  <a:schemeClr val="tx1"/>
                </a:solidFill>
                <a:latin typeface="Arial"/>
                <a:cs typeface="Arial"/>
              </a:rPr>
              <a:t>Affordable ghost writing and paper mills</a:t>
            </a:r>
          </a:p>
          <a:p>
            <a:pPr marL="285750" indent="-285750">
              <a:buFont typeface="Calibri"/>
              <a:buChar char="-"/>
            </a:pPr>
            <a:r>
              <a:rPr lang="en-US" sz="1200">
                <a:solidFill>
                  <a:schemeClr val="tx1"/>
                </a:solidFill>
                <a:latin typeface="Arial"/>
                <a:ea typeface="+mn-lt"/>
                <a:cs typeface="Arial"/>
              </a:rPr>
              <a:t>Contextual Knowledge Integration (Integration of Scientific research based on AI tool)</a:t>
            </a:r>
            <a:endParaRPr lang="en-US" sz="12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1338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E0BB4F4-99C0-C00E-1F5C-5CC9F4D62DD6}"/>
              </a:ext>
            </a:extLst>
          </p:cNvPr>
          <p:cNvSpPr>
            <a:spLocks noGrp="1"/>
          </p:cNvSpPr>
          <p:nvPr>
            <p:ph type="ftr" sz="quarter" idx="11"/>
          </p:nvPr>
        </p:nvSpPr>
        <p:spPr>
          <a:xfrm>
            <a:off x="0" y="6497868"/>
            <a:ext cx="12192000" cy="365125"/>
          </a:xfrm>
          <a:solidFill>
            <a:srgbClr val="FFFF00"/>
          </a:solidFill>
        </p:spPr>
        <p:txBody>
          <a:bodyPr/>
          <a:lstStyle/>
          <a:p>
            <a:r>
              <a:rPr lang="en-GB" b="1">
                <a:solidFill>
                  <a:sysClr val="windowText" lastClr="000000"/>
                </a:solidFill>
                <a:latin typeface="Arial" panose="020B0604020202020204" pitchFamily="34" charset="0"/>
                <a:cs typeface="Arial" panose="020B0604020202020204" pitchFamily="34" charset="0"/>
              </a:rPr>
              <a:t>Adaptive AI - Group 2</a:t>
            </a:r>
            <a:endParaRPr lang="en-CH" b="1">
              <a:solidFill>
                <a:sysClr val="windowText" lastClr="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4EE36D9-5901-0580-5765-0A17F4EAA926}"/>
              </a:ext>
            </a:extLst>
          </p:cNvPr>
          <p:cNvSpPr txBox="1"/>
          <p:nvPr/>
        </p:nvSpPr>
        <p:spPr>
          <a:xfrm>
            <a:off x="272143" y="178164"/>
            <a:ext cx="6096000" cy="369332"/>
          </a:xfrm>
          <a:prstGeom prst="rect">
            <a:avLst/>
          </a:prstGeom>
          <a:noFill/>
        </p:spPr>
        <p:txBody>
          <a:bodyPr wrap="square">
            <a:spAutoFit/>
          </a:bodyPr>
          <a:lstStyle/>
          <a:p>
            <a:r>
              <a:rPr lang="en-GB" b="1" i="0">
                <a:effectLst/>
                <a:latin typeface="Arial" panose="020B0604020202020204" pitchFamily="34" charset="0"/>
              </a:rPr>
              <a:t>Group </a:t>
            </a:r>
            <a:r>
              <a:rPr lang="en-GB" b="1">
                <a:latin typeface="Arial" panose="020B0604020202020204" pitchFamily="34" charset="0"/>
              </a:rPr>
              <a:t>2</a:t>
            </a:r>
            <a:r>
              <a:rPr lang="en-GB" b="1" i="0">
                <a:effectLst/>
                <a:latin typeface="Arial" panose="020B0604020202020204" pitchFamily="34" charset="0"/>
              </a:rPr>
              <a:t> – Searching for journal &amp; formatting</a:t>
            </a:r>
          </a:p>
        </p:txBody>
      </p:sp>
      <p:sp>
        <p:nvSpPr>
          <p:cNvPr id="8" name="TextBox 7">
            <a:extLst>
              <a:ext uri="{FF2B5EF4-FFF2-40B4-BE49-F238E27FC236}">
                <a16:creationId xmlns:a16="http://schemas.microsoft.com/office/drawing/2014/main" id="{E7108935-38B8-9D40-01A3-6B4E28F43640}"/>
              </a:ext>
            </a:extLst>
          </p:cNvPr>
          <p:cNvSpPr txBox="1"/>
          <p:nvPr/>
        </p:nvSpPr>
        <p:spPr>
          <a:xfrm>
            <a:off x="272143" y="961935"/>
            <a:ext cx="11669486" cy="5355312"/>
          </a:xfrm>
          <a:prstGeom prst="rect">
            <a:avLst/>
          </a:prstGeom>
          <a:noFill/>
        </p:spPr>
        <p:txBody>
          <a:bodyPr wrap="square" lIns="91440" tIns="45720" rIns="91440" bIns="45720" anchor="t">
            <a:spAutoFit/>
          </a:bodyPr>
          <a:lstStyle/>
          <a:p>
            <a:r>
              <a:rPr lang="en-GB" i="1">
                <a:effectLst/>
                <a:latin typeface="Arial"/>
                <a:cs typeface="Arial"/>
              </a:rPr>
              <a:t>Scenario</a:t>
            </a:r>
          </a:p>
          <a:p>
            <a:endParaRPr lang="en-GB">
              <a:latin typeface="Arial" panose="020B0604020202020204" pitchFamily="34" charset="0"/>
            </a:endParaRPr>
          </a:p>
          <a:p>
            <a:r>
              <a:rPr lang="en-GB" i="0">
                <a:effectLst/>
                <a:latin typeface="Arial"/>
                <a:cs typeface="Arial"/>
              </a:rPr>
              <a:t>There are 1000s of journals – alone 260 journals contain “information systems” in the title. Imagine you are an author and just finished writing your manuscript. You are now looking at options where you could publish your manuscript. </a:t>
            </a:r>
            <a:r>
              <a:rPr lang="en-GB" i="0">
                <a:effectLst/>
                <a:highlight>
                  <a:srgbClr val="FFFF00"/>
                </a:highlight>
                <a:latin typeface="Arial"/>
                <a:cs typeface="Arial"/>
              </a:rPr>
              <a:t>How and why could an adaptive, hybrid AI system support you as the author in recommending suitable journals – considering that you may have specific wishes </a:t>
            </a:r>
            <a:r>
              <a:rPr lang="en-GB" i="0">
                <a:effectLst/>
                <a:latin typeface="Arial"/>
                <a:cs typeface="Arial"/>
              </a:rPr>
              <a:t>(may be a journal in information system that accept more technical contributions, or with authors predominantly from DACH region, or a journal published in German. As an author you will typically also be asked to comply with the style of the journal that you chose. How can it adapt to or learn from the author (e.g., history of previous recommendations)?</a:t>
            </a:r>
            <a:r>
              <a:rPr lang="en-GB">
                <a:latin typeface="Arial"/>
                <a:cs typeface="Arial"/>
              </a:rPr>
              <a:t> How would such a system bring a competitive advantage to publishers? (think of reformatting the manuscript, if the author was rejected in another journal and now resubmits to your journal)</a:t>
            </a:r>
          </a:p>
          <a:p>
            <a:pPr marL="285750" indent="-285750">
              <a:buFont typeface="Arial" panose="020B0604020202020204" pitchFamily="34" charset="0"/>
              <a:buChar char="•"/>
            </a:pPr>
            <a:endParaRPr lang="en-GB" i="0">
              <a:effectLst/>
              <a:latin typeface="Arial" panose="020B0604020202020204" pitchFamily="34" charset="0"/>
            </a:endParaRPr>
          </a:p>
          <a:p>
            <a:r>
              <a:rPr lang="en-GB">
                <a:latin typeface="Arial"/>
                <a:cs typeface="Arial"/>
              </a:rPr>
              <a:t>Discuss these and related questions in the group and record key points per type of competitive advantage from the discussion on the next slide (some may be left empty if not applicable). </a:t>
            </a:r>
            <a:r>
              <a:rPr lang="en-GB" b="1" i="1">
                <a:latin typeface="Arial"/>
                <a:cs typeface="Arial"/>
              </a:rPr>
              <a:t>Please help me to generate and understanding of your way of thinking by providing your reasoning and specific comments.</a:t>
            </a:r>
          </a:p>
          <a:p>
            <a:endParaRPr lang="en-GB" i="0">
              <a:effectLst/>
              <a:latin typeface="Arial" panose="020B0604020202020204" pitchFamily="34" charset="0"/>
            </a:endParaRPr>
          </a:p>
          <a:p>
            <a:r>
              <a:rPr lang="en-GB">
                <a:latin typeface="Arial"/>
                <a:cs typeface="Arial"/>
              </a:rPr>
              <a:t>Thank you for your efforts and helping me in this research!</a:t>
            </a:r>
          </a:p>
          <a:p>
            <a:endParaRPr lang="en-GB" i="0">
              <a:effectLst/>
              <a:latin typeface="Arial" panose="020B0604020202020204" pitchFamily="34" charset="0"/>
            </a:endParaRPr>
          </a:p>
          <a:p>
            <a:r>
              <a:rPr lang="en-GB">
                <a:latin typeface="Arial"/>
                <a:cs typeface="Arial"/>
              </a:rPr>
              <a:t>Didi</a:t>
            </a:r>
            <a:endParaRPr lang="en-GB" i="0">
              <a:effectLst/>
              <a:latin typeface="Arial"/>
              <a:cs typeface="Arial"/>
            </a:endParaRPr>
          </a:p>
        </p:txBody>
      </p:sp>
      <p:sp>
        <p:nvSpPr>
          <p:cNvPr id="2" name="TextBox 1">
            <a:extLst>
              <a:ext uri="{FF2B5EF4-FFF2-40B4-BE49-F238E27FC236}">
                <a16:creationId xmlns:a16="http://schemas.microsoft.com/office/drawing/2014/main" id="{23940452-36F5-D279-CD5C-F25E9C33A380}"/>
              </a:ext>
            </a:extLst>
          </p:cNvPr>
          <p:cNvSpPr txBox="1"/>
          <p:nvPr/>
        </p:nvSpPr>
        <p:spPr>
          <a:xfrm>
            <a:off x="5664816" y="178164"/>
            <a:ext cx="6276813" cy="639589"/>
          </a:xfrm>
          <a:prstGeom prst="roundRect">
            <a:avLst/>
          </a:prstGeom>
          <a:solidFill>
            <a:schemeClr val="accent2">
              <a:lumMod val="20000"/>
              <a:lumOff val="80000"/>
            </a:schemeClr>
          </a:solidFill>
          <a:ln w="38100">
            <a:solidFill>
              <a:schemeClr val="accent2">
                <a:lumMod val="75000"/>
              </a:schemeClr>
            </a:solidFill>
          </a:ln>
        </p:spPr>
        <p:txBody>
          <a:bodyPr wrap="square" lIns="91440" tIns="45720" rIns="91440" bIns="45720" anchor="t">
            <a:no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b="1" i="0">
                <a:effectLst/>
                <a:latin typeface="Arial"/>
                <a:cs typeface="Arial"/>
              </a:rPr>
              <a:t>Group members’ names:</a:t>
            </a:r>
            <a:r>
              <a:rPr lang="en-GB" sz="1400" b="1">
                <a:latin typeface="Arial"/>
                <a:cs typeface="Arial"/>
              </a:rPr>
              <a:t> </a:t>
            </a:r>
            <a:r>
              <a:rPr lang="en-GB" sz="1400">
                <a:ea typeface="+mn-lt"/>
                <a:cs typeface="+mn-lt"/>
              </a:rPr>
              <a:t>Julia </a:t>
            </a:r>
            <a:r>
              <a:rPr lang="en-GB" sz="1400" err="1">
                <a:ea typeface="+mn-lt"/>
                <a:cs typeface="+mn-lt"/>
              </a:rPr>
              <a:t>Huilla</a:t>
            </a:r>
            <a:r>
              <a:rPr lang="en-GB" sz="1400">
                <a:ea typeface="+mn-lt"/>
                <a:cs typeface="+mn-lt"/>
              </a:rPr>
              <a:t>, Caroline </a:t>
            </a:r>
            <a:r>
              <a:rPr lang="en-GB" sz="1400" err="1">
                <a:ea typeface="+mn-lt"/>
                <a:cs typeface="+mn-lt"/>
              </a:rPr>
              <a:t>Rüdisühli</a:t>
            </a:r>
            <a:r>
              <a:rPr lang="en-GB" sz="1400">
                <a:ea typeface="+mn-lt"/>
                <a:cs typeface="+mn-lt"/>
              </a:rPr>
              <a:t>, </a:t>
            </a:r>
            <a:r>
              <a:rPr lang="en-GB" sz="1400" err="1">
                <a:ea typeface="+mn-lt"/>
                <a:cs typeface="+mn-lt"/>
              </a:rPr>
              <a:t>Alise</a:t>
            </a:r>
            <a:r>
              <a:rPr lang="en-GB" sz="1400">
                <a:ea typeface="+mn-lt"/>
                <a:cs typeface="+mn-lt"/>
              </a:rPr>
              <a:t> </a:t>
            </a:r>
            <a:r>
              <a:rPr lang="en-GB" sz="1400" err="1">
                <a:ea typeface="+mn-lt"/>
                <a:cs typeface="+mn-lt"/>
              </a:rPr>
              <a:t>Garsina</a:t>
            </a:r>
            <a:r>
              <a:rPr lang="en-GB" sz="1400">
                <a:ea typeface="+mn-lt"/>
                <a:cs typeface="+mn-lt"/>
              </a:rPr>
              <a:t>, Lizaveta Kuryla, Corina Stampfli, Larissa Julia, Corina </a:t>
            </a:r>
            <a:r>
              <a:rPr lang="en-GB" sz="1400" err="1">
                <a:ea typeface="+mn-lt"/>
                <a:cs typeface="+mn-lt"/>
              </a:rPr>
              <a:t>Finsler</a:t>
            </a:r>
            <a:r>
              <a:rPr lang="en-GB" sz="1400">
                <a:ea typeface="+mn-lt"/>
                <a:cs typeface="+mn-lt"/>
              </a:rPr>
              <a:t>, Katina </a:t>
            </a:r>
            <a:r>
              <a:rPr lang="en-GB" sz="1400" err="1">
                <a:ea typeface="+mn-lt"/>
                <a:cs typeface="+mn-lt"/>
              </a:rPr>
              <a:t>Engeler</a:t>
            </a:r>
            <a:endParaRPr lang="de-CH" sz="1400" err="1">
              <a:ea typeface="+mn-lt"/>
              <a:cs typeface="+mn-lt"/>
            </a:endParaRPr>
          </a:p>
          <a:p>
            <a:endParaRPr lang="en-GB" sz="1200" b="1"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Outline</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rmAutofit/>
          </a:bodyPr>
          <a:lstStyle/>
          <a:p>
            <a:pPr marL="0" indent="0">
              <a:lnSpc>
                <a:spcPct val="117000"/>
              </a:lnSpc>
              <a:buNone/>
            </a:pPr>
            <a:r>
              <a:rPr lang="en-GB" sz="2400" dirty="0">
                <a:latin typeface="Suisse Int'l" panose="020B0804000000000000" pitchFamily="34" charset="77"/>
              </a:rPr>
              <a:t>Adaptive Hybrid AI 				[slides, video]</a:t>
            </a:r>
          </a:p>
          <a:p>
            <a:pPr marL="0" indent="0">
              <a:lnSpc>
                <a:spcPct val="117000"/>
              </a:lnSpc>
              <a:buNone/>
            </a:pPr>
            <a:r>
              <a:rPr lang="en-GB" sz="2400" dirty="0">
                <a:latin typeface="Suisse Int'l" panose="020B0804000000000000" pitchFamily="34" charset="77"/>
              </a:rPr>
              <a:t>Intermezzo: GitHub Copilot		[demo]</a:t>
            </a:r>
          </a:p>
          <a:p>
            <a:pPr marL="0" indent="0">
              <a:lnSpc>
                <a:spcPct val="117000"/>
              </a:lnSpc>
              <a:buNone/>
            </a:pPr>
            <a:r>
              <a:rPr lang="en-GB" sz="2400" dirty="0">
                <a:latin typeface="Suisse Int'l" panose="020B0804000000000000" pitchFamily="34" charset="77"/>
              </a:rPr>
              <a:t>Competitive Advantage of AI 		[slides, hands-on, discussion]</a:t>
            </a:r>
          </a:p>
          <a:p>
            <a:pPr marL="0" indent="0">
              <a:lnSpc>
                <a:spcPct val="117000"/>
              </a:lnSpc>
              <a:buNone/>
            </a:pPr>
            <a:r>
              <a:rPr lang="en-GB" sz="2400" dirty="0">
                <a:latin typeface="Suisse Int'l" panose="020B0804000000000000" pitchFamily="34" charset="77"/>
              </a:rPr>
              <a:t>Wrap-up 					[slide, video]</a:t>
            </a:r>
          </a:p>
        </p:txBody>
      </p:sp>
    </p:spTree>
    <p:extLst>
      <p:ext uri="{BB962C8B-B14F-4D97-AF65-F5344CB8AC3E}">
        <p14:creationId xmlns:p14="http://schemas.microsoft.com/office/powerpoint/2010/main" val="3745265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E0BB4F4-99C0-C00E-1F5C-5CC9F4D62DD6}"/>
              </a:ext>
            </a:extLst>
          </p:cNvPr>
          <p:cNvSpPr>
            <a:spLocks noGrp="1"/>
          </p:cNvSpPr>
          <p:nvPr>
            <p:ph type="ftr" sz="quarter" idx="11"/>
          </p:nvPr>
        </p:nvSpPr>
        <p:spPr>
          <a:xfrm>
            <a:off x="0" y="6497868"/>
            <a:ext cx="12192000" cy="365125"/>
          </a:xfrm>
          <a:solidFill>
            <a:srgbClr val="FFFF00"/>
          </a:solidFill>
        </p:spPr>
        <p:txBody>
          <a:bodyPr/>
          <a:lstStyle/>
          <a:p>
            <a:r>
              <a:rPr lang="en-GB" b="1">
                <a:solidFill>
                  <a:sysClr val="windowText" lastClr="000000"/>
                </a:solidFill>
                <a:latin typeface="Arial" panose="020B0604020202020204" pitchFamily="34" charset="0"/>
                <a:cs typeface="Arial" panose="020B0604020202020204" pitchFamily="34" charset="0"/>
              </a:rPr>
              <a:t>Adaptive AI - Group 2</a:t>
            </a:r>
            <a:endParaRPr lang="en-CH" b="1">
              <a:solidFill>
                <a:sysClr val="windowText" lastClr="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4EE36D9-5901-0580-5765-0A17F4EAA926}"/>
              </a:ext>
            </a:extLst>
          </p:cNvPr>
          <p:cNvSpPr txBox="1"/>
          <p:nvPr/>
        </p:nvSpPr>
        <p:spPr>
          <a:xfrm>
            <a:off x="272143" y="178164"/>
            <a:ext cx="6096000" cy="369332"/>
          </a:xfrm>
          <a:prstGeom prst="rect">
            <a:avLst/>
          </a:prstGeom>
          <a:noFill/>
        </p:spPr>
        <p:txBody>
          <a:bodyPr wrap="square">
            <a:spAutoFit/>
          </a:bodyPr>
          <a:lstStyle/>
          <a:p>
            <a:r>
              <a:rPr lang="en-GB" b="1" i="0">
                <a:effectLst/>
                <a:latin typeface="Arial" panose="020B0604020202020204" pitchFamily="34" charset="0"/>
              </a:rPr>
              <a:t>Group </a:t>
            </a:r>
            <a:r>
              <a:rPr lang="en-GB" b="1">
                <a:latin typeface="Arial" panose="020B0604020202020204" pitchFamily="34" charset="0"/>
              </a:rPr>
              <a:t>2</a:t>
            </a:r>
            <a:r>
              <a:rPr lang="en-GB" b="1" i="0">
                <a:effectLst/>
                <a:latin typeface="Arial" panose="020B0604020202020204" pitchFamily="34" charset="0"/>
              </a:rPr>
              <a:t> – Searching for journal &amp; formatting</a:t>
            </a:r>
          </a:p>
        </p:txBody>
      </p:sp>
      <p:sp>
        <p:nvSpPr>
          <p:cNvPr id="8" name="TextBox 7">
            <a:extLst>
              <a:ext uri="{FF2B5EF4-FFF2-40B4-BE49-F238E27FC236}">
                <a16:creationId xmlns:a16="http://schemas.microsoft.com/office/drawing/2014/main" id="{E7108935-38B8-9D40-01A3-6B4E28F43640}"/>
              </a:ext>
            </a:extLst>
          </p:cNvPr>
          <p:cNvSpPr txBox="1"/>
          <p:nvPr/>
        </p:nvSpPr>
        <p:spPr>
          <a:xfrm>
            <a:off x="272143" y="961935"/>
            <a:ext cx="11669486" cy="369332"/>
          </a:xfrm>
          <a:prstGeom prst="rect">
            <a:avLst/>
          </a:prstGeom>
          <a:noFill/>
        </p:spPr>
        <p:txBody>
          <a:bodyPr wrap="square">
            <a:spAutoFit/>
          </a:bodyPr>
          <a:lstStyle/>
          <a:p>
            <a:r>
              <a:rPr lang="en-GB" i="1">
                <a:effectLst/>
                <a:latin typeface="Arial" panose="020B0604020202020204" pitchFamily="34" charset="0"/>
              </a:rPr>
              <a:t>Results</a:t>
            </a:r>
          </a:p>
        </p:txBody>
      </p:sp>
      <p:sp>
        <p:nvSpPr>
          <p:cNvPr id="2" name="Folded Corner 1">
            <a:extLst>
              <a:ext uri="{FF2B5EF4-FFF2-40B4-BE49-F238E27FC236}">
                <a16:creationId xmlns:a16="http://schemas.microsoft.com/office/drawing/2014/main" id="{D1E35397-13A6-3EF2-9FC3-E74C79F751CC}"/>
              </a:ext>
            </a:extLst>
          </p:cNvPr>
          <p:cNvSpPr/>
          <p:nvPr/>
        </p:nvSpPr>
        <p:spPr>
          <a:xfrm>
            <a:off x="272143" y="1681885"/>
            <a:ext cx="2329544" cy="2068286"/>
          </a:xfrm>
          <a:prstGeom prst="foldedCorner">
            <a:avLst>
              <a:gd name="adj" fmla="val 9204"/>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GB" sz="1400" b="1">
                <a:solidFill>
                  <a:schemeClr val="tx1"/>
                </a:solidFill>
                <a:latin typeface="Arial"/>
                <a:cs typeface="Arial"/>
              </a:rPr>
              <a:t>Reduced costs:</a:t>
            </a:r>
          </a:p>
          <a:p>
            <a:pPr marL="285750" indent="-285750">
              <a:buFont typeface="Arial" panose="020B0604020202020204" pitchFamily="34" charset="0"/>
              <a:buChar char="•"/>
            </a:pPr>
            <a:r>
              <a:rPr lang="en-GB" sz="1400">
                <a:solidFill>
                  <a:schemeClr val="tx1"/>
                </a:solidFill>
                <a:latin typeface="Arial"/>
                <a:cs typeface="Arial"/>
              </a:rPr>
              <a:t>Less rejections</a:t>
            </a:r>
          </a:p>
          <a:p>
            <a:pPr marL="285750" indent="-285750">
              <a:buFont typeface="Arial" panose="020B0604020202020204" pitchFamily="34" charset="0"/>
              <a:buChar char="•"/>
            </a:pPr>
            <a:r>
              <a:rPr lang="en-GB" sz="1400">
                <a:solidFill>
                  <a:schemeClr val="tx1"/>
                </a:solidFill>
                <a:latin typeface="Arial"/>
                <a:cs typeface="Arial"/>
              </a:rPr>
              <a:t>Less editing effort</a:t>
            </a:r>
            <a:endParaRPr lang="de-DE">
              <a:solidFill>
                <a:schemeClr val="tx1"/>
              </a:solidFill>
              <a:latin typeface="Arial"/>
              <a:cs typeface="Arial"/>
            </a:endParaRPr>
          </a:p>
          <a:p>
            <a:endParaRPr lang="en-GB" sz="1400" b="1">
              <a:latin typeface="Arial"/>
              <a:cs typeface="Arial"/>
            </a:endParaRPr>
          </a:p>
          <a:p>
            <a:endParaRPr lang="en-GB">
              <a:cs typeface="Calibri" panose="020F0502020204030204"/>
            </a:endParaRPr>
          </a:p>
        </p:txBody>
      </p:sp>
      <p:sp>
        <p:nvSpPr>
          <p:cNvPr id="3" name="Folded Corner 2">
            <a:extLst>
              <a:ext uri="{FF2B5EF4-FFF2-40B4-BE49-F238E27FC236}">
                <a16:creationId xmlns:a16="http://schemas.microsoft.com/office/drawing/2014/main" id="{164544F2-B00C-C1C0-1150-A3ED3C4D2D25}"/>
              </a:ext>
            </a:extLst>
          </p:cNvPr>
          <p:cNvSpPr/>
          <p:nvPr/>
        </p:nvSpPr>
        <p:spPr>
          <a:xfrm>
            <a:off x="2810555" y="1681885"/>
            <a:ext cx="2329544" cy="2068286"/>
          </a:xfrm>
          <a:prstGeom prst="foldedCorner">
            <a:avLst>
              <a:gd name="adj" fmla="val 9204"/>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CH" sz="1400" b="1">
                <a:solidFill>
                  <a:sysClr val="windowText" lastClr="000000"/>
                </a:solidFill>
                <a:latin typeface="Arial" panose="020B0604020202020204" pitchFamily="34" charset="0"/>
                <a:cs typeface="Arial" panose="020B0604020202020204" pitchFamily="34" charset="0"/>
              </a:rPr>
              <a:t>Improved performance:</a:t>
            </a:r>
            <a:endParaRPr lang="de-CH" sz="1400" b="1">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CH" sz="1400">
                <a:solidFill>
                  <a:sysClr val="windowText" lastClr="000000"/>
                </a:solidFill>
                <a:latin typeface="Arial" panose="020B0604020202020204" pitchFamily="34" charset="0"/>
                <a:cs typeface="Arial" panose="020B0604020202020204" pitchFamily="34" charset="0"/>
              </a:rPr>
              <a:t>Fast </a:t>
            </a:r>
            <a:r>
              <a:rPr lang="de-CH" sz="1400" err="1">
                <a:solidFill>
                  <a:sysClr val="windowText" lastClr="000000"/>
                </a:solidFill>
                <a:latin typeface="Arial" panose="020B0604020202020204" pitchFamily="34" charset="0"/>
                <a:cs typeface="Arial" panose="020B0604020202020204" pitchFamily="34" charset="0"/>
              </a:rPr>
              <a:t>feedback</a:t>
            </a:r>
            <a:r>
              <a:rPr lang="de-CH" sz="1400">
                <a:solidFill>
                  <a:sysClr val="windowText" lastClr="000000"/>
                </a:solidFill>
                <a:latin typeface="Arial" panose="020B0604020202020204" pitchFamily="34" charset="0"/>
                <a:cs typeface="Arial" panose="020B0604020202020204" pitchFamily="34" charset="0"/>
              </a:rPr>
              <a:t> on </a:t>
            </a:r>
            <a:r>
              <a:rPr lang="de-CH" sz="1400" err="1">
                <a:solidFill>
                  <a:sysClr val="windowText" lastClr="000000"/>
                </a:solidFill>
                <a:latin typeface="Arial" panose="020B0604020202020204" pitchFamily="34" charset="0"/>
                <a:cs typeface="Arial" panose="020B0604020202020204" pitchFamily="34" charset="0"/>
              </a:rPr>
              <a:t>needed</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adjustments</a:t>
            </a:r>
            <a:endParaRPr lang="de-CH"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CH" sz="1400">
                <a:solidFill>
                  <a:sysClr val="windowText" lastClr="000000"/>
                </a:solidFill>
                <a:latin typeface="Arial" panose="020B0604020202020204" pitchFamily="34" charset="0"/>
                <a:cs typeface="Arial" panose="020B0604020202020204" pitchFamily="34" charset="0"/>
              </a:rPr>
              <a:t>Time </a:t>
            </a:r>
            <a:r>
              <a:rPr lang="de-CH" sz="1400" err="1">
                <a:solidFill>
                  <a:sysClr val="windowText" lastClr="000000"/>
                </a:solidFill>
                <a:latin typeface="Arial" panose="020B0604020202020204" pitchFamily="34" charset="0"/>
                <a:cs typeface="Arial" panose="020B0604020202020204" pitchFamily="34" charset="0"/>
              </a:rPr>
              <a:t>savings</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because</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of</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more</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suitable</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applications</a:t>
            </a:r>
            <a:endParaRPr lang="en-CH" sz="1400">
              <a:solidFill>
                <a:sysClr val="windowText" lastClr="000000"/>
              </a:solidFill>
              <a:latin typeface="Arial" panose="020B0604020202020204" pitchFamily="34" charset="0"/>
              <a:cs typeface="Arial" panose="020B0604020202020204" pitchFamily="34" charset="0"/>
            </a:endParaRPr>
          </a:p>
        </p:txBody>
      </p:sp>
      <p:sp>
        <p:nvSpPr>
          <p:cNvPr id="10" name="Folded Corner 9">
            <a:extLst>
              <a:ext uri="{FF2B5EF4-FFF2-40B4-BE49-F238E27FC236}">
                <a16:creationId xmlns:a16="http://schemas.microsoft.com/office/drawing/2014/main" id="{837D3D2A-8C8B-EBC8-B707-7D338029C606}"/>
              </a:ext>
            </a:extLst>
          </p:cNvPr>
          <p:cNvSpPr/>
          <p:nvPr/>
        </p:nvSpPr>
        <p:spPr>
          <a:xfrm>
            <a:off x="5311205" y="1688008"/>
            <a:ext cx="2329544" cy="2068286"/>
          </a:xfrm>
          <a:prstGeom prst="foldedCorner">
            <a:avLst>
              <a:gd name="adj" fmla="val 9204"/>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chemeClr val="tx1"/>
                </a:solidFill>
                <a:latin typeface="Arial"/>
                <a:cs typeface="Arial"/>
              </a:rPr>
              <a:t>Better decision-making:</a:t>
            </a:r>
            <a:r>
              <a:rPr lang="en-CH" sz="1400">
                <a:solidFill>
                  <a:schemeClr val="tx1"/>
                </a:solidFill>
                <a:latin typeface="Arial"/>
                <a:cs typeface="Arial"/>
              </a:rPr>
              <a:t> </a:t>
            </a:r>
            <a:endParaRPr lang="en-US">
              <a:solidFill>
                <a:schemeClr val="tx1"/>
              </a:solidFill>
              <a:cs typeface="Calibri"/>
            </a:endParaRPr>
          </a:p>
          <a:p>
            <a:pPr marL="285750" indent="-285750">
              <a:buFont typeface="Calibri"/>
              <a:buChar char="-"/>
            </a:pPr>
            <a:r>
              <a:rPr lang="en-CH" sz="1400">
                <a:solidFill>
                  <a:schemeClr val="tx1"/>
                </a:solidFill>
                <a:latin typeface="Arial"/>
                <a:cs typeface="Arial"/>
              </a:rPr>
              <a:t>Rule-based system, which helps to choose a fitting research paper</a:t>
            </a:r>
            <a:endParaRPr lang="en-CH" sz="1400">
              <a:solidFill>
                <a:schemeClr val="tx1"/>
              </a:solidFill>
              <a:latin typeface="Arial" panose="020B0604020202020204" pitchFamily="34" charset="0"/>
              <a:cs typeface="Arial" panose="020B0604020202020204" pitchFamily="34" charset="0"/>
            </a:endParaRPr>
          </a:p>
        </p:txBody>
      </p:sp>
      <p:sp>
        <p:nvSpPr>
          <p:cNvPr id="16" name="Folded Corner 15">
            <a:extLst>
              <a:ext uri="{FF2B5EF4-FFF2-40B4-BE49-F238E27FC236}">
                <a16:creationId xmlns:a16="http://schemas.microsoft.com/office/drawing/2014/main" id="{5E635C4C-C320-C4DD-5B29-07BCBA4BB51C}"/>
              </a:ext>
            </a:extLst>
          </p:cNvPr>
          <p:cNvSpPr/>
          <p:nvPr/>
        </p:nvSpPr>
        <p:spPr>
          <a:xfrm>
            <a:off x="7845535" y="1681885"/>
            <a:ext cx="2329544" cy="2068286"/>
          </a:xfrm>
          <a:prstGeom prst="foldedCorner">
            <a:avLst>
              <a:gd name="adj" fmla="val 9204"/>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rgbClr val="000000"/>
                </a:solidFill>
                <a:latin typeface="Arial"/>
                <a:cs typeface="Arial"/>
              </a:rPr>
              <a:t>Higher </a:t>
            </a:r>
            <a:r>
              <a:rPr lang="en-CH" sz="1400" b="1" err="1">
                <a:solidFill>
                  <a:srgbClr val="000000"/>
                </a:solidFill>
                <a:latin typeface="Arial"/>
                <a:cs typeface="Arial"/>
              </a:rPr>
              <a:t>customer</a:t>
            </a:r>
            <a:r>
              <a:rPr lang="en-CH" sz="1400" b="1">
                <a:solidFill>
                  <a:srgbClr val="000000"/>
                </a:solidFill>
                <a:latin typeface="Arial"/>
                <a:cs typeface="Arial"/>
              </a:rPr>
              <a:t> </a:t>
            </a:r>
            <a:r>
              <a:rPr lang="en-CH" sz="1400" b="1" err="1">
                <a:solidFill>
                  <a:srgbClr val="000000"/>
                </a:solidFill>
                <a:latin typeface="Arial"/>
                <a:cs typeface="Arial"/>
              </a:rPr>
              <a:t>satisfaction</a:t>
            </a:r>
            <a:r>
              <a:rPr lang="en-CH" sz="1400" b="1">
                <a:solidFill>
                  <a:srgbClr val="000000"/>
                </a:solidFill>
                <a:latin typeface="Arial"/>
                <a:cs typeface="Arial"/>
              </a:rPr>
              <a:t>:</a:t>
            </a:r>
            <a:r>
              <a:rPr lang="en-CH" sz="1400">
                <a:solidFill>
                  <a:srgbClr val="000000"/>
                </a:solidFill>
                <a:latin typeface="Arial"/>
                <a:cs typeface="Arial"/>
              </a:rPr>
              <a:t> </a:t>
            </a:r>
            <a:endParaRPr lang="de-CH" sz="140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CH" sz="1400" err="1">
                <a:solidFill>
                  <a:srgbClr val="000000"/>
                </a:solidFill>
                <a:latin typeface="Arial"/>
                <a:cs typeface="Arial"/>
              </a:rPr>
              <a:t>Reduce</a:t>
            </a:r>
            <a:r>
              <a:rPr lang="de-CH" sz="1400">
                <a:solidFill>
                  <a:srgbClr val="000000"/>
                </a:solidFill>
                <a:latin typeface="Arial"/>
                <a:cs typeface="Arial"/>
              </a:rPr>
              <a:t> </a:t>
            </a:r>
            <a:r>
              <a:rPr lang="de-CH" sz="1400" err="1">
                <a:solidFill>
                  <a:srgbClr val="000000"/>
                </a:solidFill>
                <a:latin typeface="Arial"/>
                <a:cs typeface="Arial"/>
              </a:rPr>
              <a:t>workload</a:t>
            </a:r>
            <a:r>
              <a:rPr lang="de-CH" sz="1400">
                <a:solidFill>
                  <a:srgbClr val="000000"/>
                </a:solidFill>
                <a:latin typeface="Arial"/>
                <a:cs typeface="Arial"/>
              </a:rPr>
              <a:t> </a:t>
            </a:r>
            <a:r>
              <a:rPr lang="de-CH" sz="1400" err="1">
                <a:solidFill>
                  <a:srgbClr val="000000"/>
                </a:solidFill>
                <a:latin typeface="Arial"/>
                <a:cs typeface="Arial"/>
              </a:rPr>
              <a:t>for</a:t>
            </a:r>
            <a:r>
              <a:rPr lang="de-CH" sz="1400">
                <a:solidFill>
                  <a:srgbClr val="000000"/>
                </a:solidFill>
                <a:latin typeface="Arial"/>
                <a:cs typeface="Arial"/>
              </a:rPr>
              <a:t> </a:t>
            </a:r>
            <a:r>
              <a:rPr lang="de-CH" sz="1400" err="1">
                <a:solidFill>
                  <a:srgbClr val="000000"/>
                </a:solidFill>
                <a:latin typeface="Arial"/>
                <a:cs typeface="Arial"/>
              </a:rPr>
              <a:t>authors</a:t>
            </a:r>
            <a:r>
              <a:rPr lang="de-CH" sz="1400">
                <a:solidFill>
                  <a:srgbClr val="000000"/>
                </a:solidFill>
                <a:latin typeface="Arial"/>
                <a:cs typeface="Arial"/>
              </a:rPr>
              <a:t> and </a:t>
            </a:r>
            <a:r>
              <a:rPr lang="de-CH" sz="1400" err="1">
                <a:solidFill>
                  <a:srgbClr val="000000"/>
                </a:solidFill>
                <a:latin typeface="Arial"/>
                <a:cs typeface="Arial"/>
              </a:rPr>
              <a:t>editors</a:t>
            </a:r>
            <a:endParaRPr lang="en-CH" sz="1400" err="1">
              <a:solidFill>
                <a:srgbClr val="000000"/>
              </a:solidFill>
              <a:latin typeface="Arial" panose="020B0604020202020204" pitchFamily="34" charset="0"/>
              <a:cs typeface="Arial" panose="020B0604020202020204" pitchFamily="34" charset="0"/>
            </a:endParaRPr>
          </a:p>
        </p:txBody>
      </p:sp>
      <p:sp>
        <p:nvSpPr>
          <p:cNvPr id="17" name="Folded Corner 16">
            <a:extLst>
              <a:ext uri="{FF2B5EF4-FFF2-40B4-BE49-F238E27FC236}">
                <a16:creationId xmlns:a16="http://schemas.microsoft.com/office/drawing/2014/main" id="{0B7D7EE8-E1A1-5E7E-9E0C-E35BE3879B36}"/>
              </a:ext>
            </a:extLst>
          </p:cNvPr>
          <p:cNvSpPr/>
          <p:nvPr/>
        </p:nvSpPr>
        <p:spPr>
          <a:xfrm>
            <a:off x="272143" y="3948835"/>
            <a:ext cx="2329544" cy="2068286"/>
          </a:xfrm>
          <a:prstGeom prst="foldedCorner">
            <a:avLst>
              <a:gd name="adj" fmla="val 9204"/>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CH" sz="1400" b="1">
                <a:solidFill>
                  <a:sysClr val="windowText" lastClr="000000"/>
                </a:solidFill>
                <a:latin typeface="Arial" panose="020B0604020202020204" pitchFamily="34" charset="0"/>
                <a:cs typeface="Arial" panose="020B0604020202020204" pitchFamily="34" charset="0"/>
              </a:rPr>
              <a:t>Better customer segmentation:</a:t>
            </a:r>
            <a:r>
              <a:rPr lang="en-CH" sz="1400">
                <a:solidFill>
                  <a:sysClr val="windowText" lastClr="000000"/>
                </a:solidFill>
                <a:latin typeface="Arial" panose="020B0604020202020204" pitchFamily="34" charset="0"/>
                <a:cs typeface="Arial" panose="020B0604020202020204" pitchFamily="34" charset="0"/>
              </a:rPr>
              <a:t> </a:t>
            </a:r>
          </a:p>
        </p:txBody>
      </p:sp>
      <p:sp>
        <p:nvSpPr>
          <p:cNvPr id="18" name="Folded Corner 17">
            <a:extLst>
              <a:ext uri="{FF2B5EF4-FFF2-40B4-BE49-F238E27FC236}">
                <a16:creationId xmlns:a16="http://schemas.microsoft.com/office/drawing/2014/main" id="{CAF1C022-401C-AD67-7029-9F0925A1AA8E}"/>
              </a:ext>
            </a:extLst>
          </p:cNvPr>
          <p:cNvSpPr/>
          <p:nvPr/>
        </p:nvSpPr>
        <p:spPr>
          <a:xfrm>
            <a:off x="2810555" y="3948835"/>
            <a:ext cx="2329544" cy="2068286"/>
          </a:xfrm>
          <a:prstGeom prst="foldedCorner">
            <a:avLst>
              <a:gd name="adj" fmla="val 9204"/>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CH" sz="1400" b="1">
                <a:solidFill>
                  <a:sysClr val="windowText" lastClr="000000"/>
                </a:solidFill>
                <a:latin typeface="Arial" panose="020B0604020202020204" pitchFamily="34" charset="0"/>
                <a:cs typeface="Arial" panose="020B0604020202020204" pitchFamily="34" charset="0"/>
              </a:rPr>
              <a:t>Improved customer experience:</a:t>
            </a:r>
            <a:r>
              <a:rPr lang="en-CH" sz="1400">
                <a:solidFill>
                  <a:sysClr val="windowText" lastClr="000000"/>
                </a:solidFill>
                <a:latin typeface="Arial" panose="020B0604020202020204" pitchFamily="34" charset="0"/>
                <a:cs typeface="Arial" panose="020B0604020202020204" pitchFamily="34" charset="0"/>
              </a:rPr>
              <a:t> </a:t>
            </a:r>
            <a:endParaRPr lang="de-CH"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CH" sz="1400" err="1">
                <a:solidFill>
                  <a:sysClr val="windowText" lastClr="000000"/>
                </a:solidFill>
                <a:latin typeface="Arial" panose="020B0604020202020204" pitchFamily="34" charset="0"/>
                <a:cs typeface="Arial" panose="020B0604020202020204" pitchFamily="34" charset="0"/>
              </a:rPr>
              <a:t>Authors</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are</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rejected</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less</a:t>
            </a:r>
            <a:r>
              <a:rPr lang="de-CH" sz="1400">
                <a:solidFill>
                  <a:sysClr val="windowText" lastClr="000000"/>
                </a:solidFill>
                <a:latin typeface="Arial" panose="020B0604020202020204" pitchFamily="34" charset="0"/>
                <a:cs typeface="Arial" panose="020B0604020202020204" pitchFamily="34" charset="0"/>
              </a:rPr>
              <a:t>/not at all, </a:t>
            </a:r>
            <a:r>
              <a:rPr lang="de-CH" sz="1400" err="1">
                <a:solidFill>
                  <a:sysClr val="windowText" lastClr="000000"/>
                </a:solidFill>
                <a:latin typeface="Arial" panose="020B0604020202020204" pitchFamily="34" charset="0"/>
                <a:cs typeface="Arial" panose="020B0604020202020204" pitchFamily="34" charset="0"/>
              </a:rPr>
              <a:t>publishers</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get</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most</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fitting</a:t>
            </a:r>
            <a:r>
              <a:rPr lang="de-CH" sz="1400">
                <a:solidFill>
                  <a:sysClr val="windowText" lastClr="000000"/>
                </a:solidFill>
                <a:latin typeface="Arial" panose="020B0604020202020204" pitchFamily="34" charset="0"/>
                <a:cs typeface="Arial" panose="020B0604020202020204" pitchFamily="34" charset="0"/>
              </a:rPr>
              <a:t> articles</a:t>
            </a:r>
            <a:endParaRPr lang="en-CH" sz="1400">
              <a:solidFill>
                <a:sysClr val="windowText" lastClr="000000"/>
              </a:solidFill>
              <a:latin typeface="Arial" panose="020B0604020202020204" pitchFamily="34" charset="0"/>
              <a:cs typeface="Arial" panose="020B0604020202020204" pitchFamily="34" charset="0"/>
            </a:endParaRPr>
          </a:p>
        </p:txBody>
      </p:sp>
      <p:sp>
        <p:nvSpPr>
          <p:cNvPr id="19" name="Folded Corner 18">
            <a:extLst>
              <a:ext uri="{FF2B5EF4-FFF2-40B4-BE49-F238E27FC236}">
                <a16:creationId xmlns:a16="http://schemas.microsoft.com/office/drawing/2014/main" id="{ACB28029-F6EE-DC78-7658-87D35802433E}"/>
              </a:ext>
            </a:extLst>
          </p:cNvPr>
          <p:cNvSpPr/>
          <p:nvPr/>
        </p:nvSpPr>
        <p:spPr>
          <a:xfrm>
            <a:off x="5311205" y="3954958"/>
            <a:ext cx="2329544" cy="2068286"/>
          </a:xfrm>
          <a:prstGeom prst="foldedCorner">
            <a:avLst>
              <a:gd name="adj" fmla="val 9204"/>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CH" sz="1400" b="1">
                <a:solidFill>
                  <a:sysClr val="windowText" lastClr="000000"/>
                </a:solidFill>
                <a:latin typeface="Arial" panose="020B0604020202020204" pitchFamily="34" charset="0"/>
                <a:cs typeface="Arial" panose="020B0604020202020204" pitchFamily="34" charset="0"/>
              </a:rPr>
              <a:t>Better products &amp; services:</a:t>
            </a:r>
            <a:r>
              <a:rPr lang="en-CH" sz="1400">
                <a:solidFill>
                  <a:sysClr val="windowText" lastClr="000000"/>
                </a:solidFill>
                <a:latin typeface="Arial" panose="020B0604020202020204" pitchFamily="34" charset="0"/>
                <a:cs typeface="Arial" panose="020B0604020202020204" pitchFamily="34" charset="0"/>
              </a:rPr>
              <a:t> </a:t>
            </a:r>
            <a:endParaRPr lang="de-CH" sz="1400">
              <a:solidFill>
                <a:sysClr val="windowText" lastClr="000000"/>
              </a:solidFill>
              <a:latin typeface="Arial" panose="020B0604020202020204" pitchFamily="34" charset="0"/>
              <a:cs typeface="Arial" panose="020B0604020202020204" pitchFamily="34" charset="0"/>
            </a:endParaRPr>
          </a:p>
          <a:p>
            <a:r>
              <a:rPr lang="de-CH" sz="1400" err="1">
                <a:solidFill>
                  <a:sysClr val="windowText" lastClr="000000"/>
                </a:solidFill>
                <a:latin typeface="Arial" panose="020B0604020202020204" pitchFamily="34" charset="0"/>
                <a:cs typeface="Arial" panose="020B0604020202020204" pitchFamily="34" charset="0"/>
              </a:rPr>
              <a:t>Better</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quality</a:t>
            </a:r>
            <a:r>
              <a:rPr lang="de-CH" sz="1400">
                <a:solidFill>
                  <a:sysClr val="windowText" lastClr="000000"/>
                </a:solidFill>
                <a:latin typeface="Arial" panose="020B0604020202020204" pitchFamily="34" charset="0"/>
                <a:cs typeface="Arial" panose="020B0604020202020204" pitchFamily="34" charset="0"/>
              </a:rPr>
              <a:t>/</a:t>
            </a:r>
            <a:r>
              <a:rPr lang="de-CH" sz="1400" err="1">
                <a:solidFill>
                  <a:sysClr val="windowText" lastClr="000000"/>
                </a:solidFill>
                <a:latin typeface="Arial" panose="020B0604020202020204" pitchFamily="34" charset="0"/>
                <a:cs typeface="Arial" panose="020B0604020202020204" pitchFamily="34" charset="0"/>
              </a:rPr>
              <a:t>content</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of</a:t>
            </a:r>
            <a:r>
              <a:rPr lang="de-CH" sz="1400">
                <a:solidFill>
                  <a:sysClr val="windowText" lastClr="000000"/>
                </a:solidFill>
                <a:latin typeface="Arial" panose="020B0604020202020204" pitchFamily="34" charset="0"/>
                <a:cs typeface="Arial" panose="020B0604020202020204" pitchFamily="34" charset="0"/>
              </a:rPr>
              <a:t> </a:t>
            </a:r>
            <a:r>
              <a:rPr lang="de-CH" sz="1400" err="1">
                <a:solidFill>
                  <a:sysClr val="windowText" lastClr="000000"/>
                </a:solidFill>
                <a:latin typeface="Arial" panose="020B0604020202020204" pitchFamily="34" charset="0"/>
                <a:cs typeface="Arial" panose="020B0604020202020204" pitchFamily="34" charset="0"/>
              </a:rPr>
              <a:t>papers</a:t>
            </a:r>
            <a:r>
              <a:rPr lang="en-CH" sz="1400">
                <a:solidFill>
                  <a:sysClr val="windowText" lastClr="000000"/>
                </a:solidFill>
                <a:latin typeface="Arial" panose="020B0604020202020204" pitchFamily="34" charset="0"/>
                <a:cs typeface="Arial" panose="020B0604020202020204" pitchFamily="34" charset="0"/>
              </a:rPr>
              <a:t> </a:t>
            </a:r>
            <a:endParaRPr lang="de-CH" sz="1400">
              <a:solidFill>
                <a:sysClr val="windowText" lastClr="000000"/>
              </a:solidFill>
              <a:latin typeface="Arial" panose="020B0604020202020204" pitchFamily="34" charset="0"/>
              <a:cs typeface="Arial" panose="020B0604020202020204" pitchFamily="34" charset="0"/>
            </a:endParaRPr>
          </a:p>
          <a:p>
            <a:endParaRPr lang="de-CH" sz="1400">
              <a:solidFill>
                <a:sysClr val="windowText" lastClr="000000"/>
              </a:solidFill>
              <a:latin typeface="Arial" panose="020B0604020202020204" pitchFamily="34" charset="0"/>
              <a:cs typeface="Arial" panose="020B0604020202020204" pitchFamily="34" charset="0"/>
            </a:endParaRPr>
          </a:p>
          <a:p>
            <a:endParaRPr lang="de-CH" sz="1400">
              <a:solidFill>
                <a:sysClr val="windowText" lastClr="000000"/>
              </a:solidFill>
              <a:latin typeface="Arial" panose="020B0604020202020204" pitchFamily="34" charset="0"/>
              <a:cs typeface="Arial" panose="020B0604020202020204" pitchFamily="34" charset="0"/>
            </a:endParaRPr>
          </a:p>
          <a:p>
            <a:endParaRPr lang="en-CH" sz="1400">
              <a:solidFill>
                <a:sysClr val="windowText" lastClr="000000"/>
              </a:solidFill>
              <a:latin typeface="Arial" panose="020B0604020202020204" pitchFamily="34" charset="0"/>
              <a:cs typeface="Arial" panose="020B0604020202020204" pitchFamily="34" charset="0"/>
            </a:endParaRPr>
          </a:p>
        </p:txBody>
      </p:sp>
      <p:sp>
        <p:nvSpPr>
          <p:cNvPr id="20" name="Folded Corner 19">
            <a:extLst>
              <a:ext uri="{FF2B5EF4-FFF2-40B4-BE49-F238E27FC236}">
                <a16:creationId xmlns:a16="http://schemas.microsoft.com/office/drawing/2014/main" id="{5CC407AC-CD8E-CEB4-A08E-E946097C79E9}"/>
              </a:ext>
            </a:extLst>
          </p:cNvPr>
          <p:cNvSpPr/>
          <p:nvPr/>
        </p:nvSpPr>
        <p:spPr>
          <a:xfrm>
            <a:off x="7845535" y="3948835"/>
            <a:ext cx="2329544" cy="2068286"/>
          </a:xfrm>
          <a:prstGeom prst="foldedCorner">
            <a:avLst>
              <a:gd name="adj" fmla="val 9204"/>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CH" sz="1400" b="1">
                <a:solidFill>
                  <a:sysClr val="windowText" lastClr="000000"/>
                </a:solidFill>
                <a:latin typeface="Arial" panose="020B0604020202020204" pitchFamily="34" charset="0"/>
                <a:cs typeface="Arial" panose="020B0604020202020204" pitchFamily="34" charset="0"/>
              </a:rPr>
              <a:t>Business innovation:</a:t>
            </a:r>
            <a:endParaRPr lang="de-CH" sz="1400" b="1">
              <a:solidFill>
                <a:sysClr val="windowText" lastClr="000000"/>
              </a:solidFill>
              <a:latin typeface="Arial" panose="020B0604020202020204" pitchFamily="34" charset="0"/>
              <a:cs typeface="Arial" panose="020B0604020202020204" pitchFamily="34" charset="0"/>
            </a:endParaRPr>
          </a:p>
          <a:p>
            <a:r>
              <a:rPr lang="de-CH" sz="1400">
                <a:solidFill>
                  <a:sysClr val="windowText" lastClr="000000"/>
                </a:solidFill>
                <a:latin typeface="Arial" panose="020B0604020202020204" pitchFamily="34" charset="0"/>
                <a:cs typeface="Arial" panose="020B0604020202020204" pitchFamily="34" charset="0"/>
              </a:rPr>
              <a:t>- Matchmaking between </a:t>
            </a:r>
            <a:r>
              <a:rPr lang="de-CH" sz="1400" err="1">
                <a:solidFill>
                  <a:sysClr val="windowText" lastClr="000000"/>
                </a:solidFill>
                <a:latin typeface="Arial" panose="020B0604020202020204" pitchFamily="34" charset="0"/>
                <a:cs typeface="Arial" panose="020B0604020202020204" pitchFamily="34" charset="0"/>
              </a:rPr>
              <a:t>publishers</a:t>
            </a:r>
            <a:r>
              <a:rPr lang="de-CH" sz="1400">
                <a:solidFill>
                  <a:sysClr val="windowText" lastClr="000000"/>
                </a:solidFill>
                <a:latin typeface="Arial" panose="020B0604020202020204" pitchFamily="34" charset="0"/>
                <a:cs typeface="Arial" panose="020B0604020202020204" pitchFamily="34" charset="0"/>
              </a:rPr>
              <a:t> and </a:t>
            </a:r>
            <a:r>
              <a:rPr lang="de-CH" sz="1400" err="1">
                <a:solidFill>
                  <a:sysClr val="windowText" lastClr="000000"/>
                </a:solidFill>
                <a:latin typeface="Arial" panose="020B0604020202020204" pitchFamily="34" charset="0"/>
                <a:cs typeface="Arial" panose="020B0604020202020204" pitchFamily="34" charset="0"/>
              </a:rPr>
              <a:t>authors</a:t>
            </a:r>
            <a:r>
              <a:rPr lang="en-CH" sz="1400">
                <a:solidFill>
                  <a:sysClr val="windowText" lastClr="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217566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E0BB4F4-99C0-C00E-1F5C-5CC9F4D62DD6}"/>
              </a:ext>
            </a:extLst>
          </p:cNvPr>
          <p:cNvSpPr>
            <a:spLocks noGrp="1"/>
          </p:cNvSpPr>
          <p:nvPr>
            <p:ph type="ftr" sz="quarter" idx="11"/>
          </p:nvPr>
        </p:nvSpPr>
        <p:spPr>
          <a:xfrm>
            <a:off x="0" y="6497868"/>
            <a:ext cx="12192000" cy="365125"/>
          </a:xfrm>
          <a:solidFill>
            <a:srgbClr val="FFFF00"/>
          </a:solidFill>
        </p:spPr>
        <p:txBody>
          <a:bodyPr/>
          <a:lstStyle/>
          <a:p>
            <a:r>
              <a:rPr lang="en-GB" b="1">
                <a:solidFill>
                  <a:sysClr val="windowText" lastClr="000000"/>
                </a:solidFill>
                <a:latin typeface="Arial" panose="020B0604020202020204" pitchFamily="34" charset="0"/>
                <a:cs typeface="Arial" panose="020B0604020202020204" pitchFamily="34" charset="0"/>
              </a:rPr>
              <a:t>Adaptive AI - Group 3</a:t>
            </a:r>
            <a:endParaRPr lang="en-CH" b="1">
              <a:solidFill>
                <a:sysClr val="windowText" lastClr="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4EE36D9-5901-0580-5765-0A17F4EAA926}"/>
              </a:ext>
            </a:extLst>
          </p:cNvPr>
          <p:cNvSpPr txBox="1"/>
          <p:nvPr/>
        </p:nvSpPr>
        <p:spPr>
          <a:xfrm>
            <a:off x="272143" y="178164"/>
            <a:ext cx="6096000" cy="369332"/>
          </a:xfrm>
          <a:prstGeom prst="rect">
            <a:avLst/>
          </a:prstGeom>
          <a:noFill/>
        </p:spPr>
        <p:txBody>
          <a:bodyPr wrap="square">
            <a:spAutoFit/>
          </a:bodyPr>
          <a:lstStyle/>
          <a:p>
            <a:r>
              <a:rPr lang="en-GB" b="1" i="0">
                <a:effectLst/>
                <a:latin typeface="Arial" panose="020B0604020202020204" pitchFamily="34" charset="0"/>
              </a:rPr>
              <a:t>Group 3 – Desk review by editor</a:t>
            </a:r>
          </a:p>
        </p:txBody>
      </p:sp>
      <p:sp>
        <p:nvSpPr>
          <p:cNvPr id="8" name="TextBox 7">
            <a:extLst>
              <a:ext uri="{FF2B5EF4-FFF2-40B4-BE49-F238E27FC236}">
                <a16:creationId xmlns:a16="http://schemas.microsoft.com/office/drawing/2014/main" id="{E7108935-38B8-9D40-01A3-6B4E28F43640}"/>
              </a:ext>
            </a:extLst>
          </p:cNvPr>
          <p:cNvSpPr txBox="1"/>
          <p:nvPr/>
        </p:nvSpPr>
        <p:spPr>
          <a:xfrm>
            <a:off x="272143" y="961935"/>
            <a:ext cx="11669486" cy="4801314"/>
          </a:xfrm>
          <a:prstGeom prst="rect">
            <a:avLst/>
          </a:prstGeom>
          <a:noFill/>
        </p:spPr>
        <p:txBody>
          <a:bodyPr wrap="square">
            <a:spAutoFit/>
          </a:bodyPr>
          <a:lstStyle/>
          <a:p>
            <a:r>
              <a:rPr lang="en-GB" i="1">
                <a:effectLst/>
                <a:latin typeface="Arial" panose="020B0604020202020204" pitchFamily="34" charset="0"/>
              </a:rPr>
              <a:t>Scenario</a:t>
            </a:r>
          </a:p>
          <a:p>
            <a:endParaRPr lang="en-GB">
              <a:latin typeface="Arial" panose="020B0604020202020204" pitchFamily="34" charset="0"/>
            </a:endParaRPr>
          </a:p>
          <a:p>
            <a:r>
              <a:rPr lang="en-GB">
                <a:latin typeface="Arial" panose="020B0604020202020204" pitchFamily="34" charset="0"/>
              </a:rPr>
              <a:t>As part of desk review, editors are confronted with an increasing number of ethical problems. This could be completely fake (AI generated) papers, authorship issues (adding authors that did not contribute to the manuscript), fabricated images and data, citation to references that are irrelevant to the work, etc. Doing these checks manually is laborious. Yet, automating with narrow AI is difficult as there are only few data examples (there are may be few hundred papers known for each of the ethical cases). How could a hybrid, adaptive AI system support the editor in this task of desk review. To what does the AI need to adapt and why? How would such an adaptive, hybrid AI system contribute to the competitive advantage of the company.</a:t>
            </a:r>
          </a:p>
          <a:p>
            <a:pPr marL="285750" indent="-285750">
              <a:buFont typeface="Arial" panose="020B0604020202020204" pitchFamily="34" charset="0"/>
              <a:buChar char="•"/>
            </a:pPr>
            <a:endParaRPr lang="en-GB" i="0">
              <a:effectLst/>
              <a:latin typeface="Arial" panose="020B0604020202020204" pitchFamily="34" charset="0"/>
            </a:endParaRPr>
          </a:p>
          <a:p>
            <a:r>
              <a:rPr lang="en-GB">
                <a:latin typeface="Arial" panose="020B0604020202020204" pitchFamily="34" charset="0"/>
              </a:rPr>
              <a:t>Discuss these and related questions in the group and record key points per type of competitive advantage from the discussion on the next slide (some may be left empty if not applicable). </a:t>
            </a:r>
            <a:r>
              <a:rPr lang="en-GB" b="1" i="1">
                <a:latin typeface="Arial" panose="020B0604020202020204" pitchFamily="34" charset="0"/>
              </a:rPr>
              <a:t>Please help me to generate and understanding of your way of thinking by providing your reasoning and specific comments.</a:t>
            </a:r>
          </a:p>
          <a:p>
            <a:endParaRPr lang="en-GB" i="0">
              <a:effectLst/>
              <a:latin typeface="Arial" panose="020B0604020202020204" pitchFamily="34" charset="0"/>
            </a:endParaRPr>
          </a:p>
          <a:p>
            <a:r>
              <a:rPr lang="en-GB">
                <a:latin typeface="Arial" panose="020B0604020202020204" pitchFamily="34" charset="0"/>
              </a:rPr>
              <a:t>Thank you for your efforts and helping me in this research!</a:t>
            </a:r>
          </a:p>
          <a:p>
            <a:endParaRPr lang="en-GB" i="0">
              <a:effectLst/>
              <a:latin typeface="Arial" panose="020B0604020202020204" pitchFamily="34" charset="0"/>
            </a:endParaRPr>
          </a:p>
          <a:p>
            <a:r>
              <a:rPr lang="en-GB">
                <a:latin typeface="Arial" panose="020B0604020202020204" pitchFamily="34" charset="0"/>
              </a:rPr>
              <a:t>Didi</a:t>
            </a:r>
            <a:endParaRPr lang="en-GB" i="0">
              <a:effectLst/>
              <a:latin typeface="Arial" panose="020B0604020202020204" pitchFamily="34" charset="0"/>
            </a:endParaRPr>
          </a:p>
        </p:txBody>
      </p:sp>
      <p:sp>
        <p:nvSpPr>
          <p:cNvPr id="2" name="TextBox 1">
            <a:extLst>
              <a:ext uri="{FF2B5EF4-FFF2-40B4-BE49-F238E27FC236}">
                <a16:creationId xmlns:a16="http://schemas.microsoft.com/office/drawing/2014/main" id="{23940452-36F5-D279-CD5C-F25E9C33A380}"/>
              </a:ext>
            </a:extLst>
          </p:cNvPr>
          <p:cNvSpPr txBox="1"/>
          <p:nvPr/>
        </p:nvSpPr>
        <p:spPr>
          <a:xfrm>
            <a:off x="5760011" y="229534"/>
            <a:ext cx="6096000" cy="639589"/>
          </a:xfrm>
          <a:prstGeom prst="roundRect">
            <a:avLst/>
          </a:prstGeom>
          <a:solidFill>
            <a:schemeClr val="accent2">
              <a:lumMod val="20000"/>
              <a:lumOff val="80000"/>
            </a:schemeClr>
          </a:solidFill>
          <a:ln w="38100">
            <a:solidFill>
              <a:schemeClr val="accent2">
                <a:lumMod val="75000"/>
              </a:schemeClr>
            </a:solidFill>
          </a:ln>
        </p:spPr>
        <p:txBody>
          <a:bodyPr wrap="square" lIns="91440" tIns="45720" rIns="91440" bIns="45720" anchor="t">
            <a:norm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b="1" i="0">
                <a:effectLst/>
                <a:latin typeface="Arial"/>
                <a:cs typeface="Arial"/>
              </a:rPr>
              <a:t>Group members’ names:</a:t>
            </a:r>
            <a:r>
              <a:rPr lang="en-GB" sz="1200" b="1">
                <a:latin typeface="Arial"/>
                <a:cs typeface="Arial"/>
              </a:rPr>
              <a:t> Adelia, Vinojan, Anojan, Leandro, Danijel, Seline</a:t>
            </a:r>
            <a:endParaRPr lang="en-GB" sz="1200" b="1" i="0">
              <a:effectLst/>
              <a:latin typeface="Arial" panose="020B0604020202020204" pitchFamily="34" charset="0"/>
            </a:endParaRPr>
          </a:p>
        </p:txBody>
      </p:sp>
    </p:spTree>
    <p:extLst>
      <p:ext uri="{BB962C8B-B14F-4D97-AF65-F5344CB8AC3E}">
        <p14:creationId xmlns:p14="http://schemas.microsoft.com/office/powerpoint/2010/main" val="692644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E0BB4F4-99C0-C00E-1F5C-5CC9F4D62DD6}"/>
              </a:ext>
            </a:extLst>
          </p:cNvPr>
          <p:cNvSpPr>
            <a:spLocks noGrp="1"/>
          </p:cNvSpPr>
          <p:nvPr>
            <p:ph type="ftr" sz="quarter" idx="11"/>
          </p:nvPr>
        </p:nvSpPr>
        <p:spPr>
          <a:xfrm>
            <a:off x="0" y="6497868"/>
            <a:ext cx="12192000" cy="365125"/>
          </a:xfrm>
          <a:solidFill>
            <a:srgbClr val="FFFF00"/>
          </a:solidFill>
        </p:spPr>
        <p:txBody>
          <a:bodyPr/>
          <a:lstStyle/>
          <a:p>
            <a:r>
              <a:rPr lang="en-GB" b="1">
                <a:solidFill>
                  <a:sysClr val="windowText" lastClr="000000"/>
                </a:solidFill>
                <a:latin typeface="Arial" panose="020B0604020202020204" pitchFamily="34" charset="0"/>
                <a:cs typeface="Arial" panose="020B0604020202020204" pitchFamily="34" charset="0"/>
              </a:rPr>
              <a:t>Adaptive AI - Group 3</a:t>
            </a:r>
            <a:endParaRPr lang="en-CH" b="1">
              <a:solidFill>
                <a:sysClr val="windowText" lastClr="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4EE36D9-5901-0580-5765-0A17F4EAA926}"/>
              </a:ext>
            </a:extLst>
          </p:cNvPr>
          <p:cNvSpPr txBox="1"/>
          <p:nvPr/>
        </p:nvSpPr>
        <p:spPr>
          <a:xfrm>
            <a:off x="272143" y="178164"/>
            <a:ext cx="6096000" cy="369332"/>
          </a:xfrm>
          <a:prstGeom prst="rect">
            <a:avLst/>
          </a:prstGeom>
          <a:noFill/>
        </p:spPr>
        <p:txBody>
          <a:bodyPr wrap="square">
            <a:spAutoFit/>
          </a:bodyPr>
          <a:lstStyle/>
          <a:p>
            <a:r>
              <a:rPr lang="en-GB" b="1" i="0">
                <a:effectLst/>
                <a:latin typeface="Arial" panose="020B0604020202020204" pitchFamily="34" charset="0"/>
              </a:rPr>
              <a:t>Group 3 – Desk review by editor</a:t>
            </a:r>
          </a:p>
        </p:txBody>
      </p:sp>
      <p:sp>
        <p:nvSpPr>
          <p:cNvPr id="8" name="TextBox 7">
            <a:extLst>
              <a:ext uri="{FF2B5EF4-FFF2-40B4-BE49-F238E27FC236}">
                <a16:creationId xmlns:a16="http://schemas.microsoft.com/office/drawing/2014/main" id="{E7108935-38B8-9D40-01A3-6B4E28F43640}"/>
              </a:ext>
            </a:extLst>
          </p:cNvPr>
          <p:cNvSpPr txBox="1"/>
          <p:nvPr/>
        </p:nvSpPr>
        <p:spPr>
          <a:xfrm>
            <a:off x="272143" y="961935"/>
            <a:ext cx="11669486" cy="646331"/>
          </a:xfrm>
          <a:prstGeom prst="rect">
            <a:avLst/>
          </a:prstGeom>
          <a:noFill/>
        </p:spPr>
        <p:txBody>
          <a:bodyPr wrap="square" lIns="91440" tIns="45720" rIns="91440" bIns="45720" anchor="t">
            <a:spAutoFit/>
          </a:bodyPr>
          <a:lstStyle/>
          <a:p>
            <a:r>
              <a:rPr lang="en-GB" i="1">
                <a:effectLst/>
                <a:latin typeface="Arial"/>
                <a:cs typeface="Arial"/>
              </a:rPr>
              <a:t>Results</a:t>
            </a:r>
            <a:r>
              <a:rPr lang="en-GB" i="1">
                <a:latin typeface="Arial"/>
                <a:cs typeface="Arial"/>
              </a:rPr>
              <a:t> </a:t>
            </a:r>
            <a:r>
              <a:rPr lang="en-GB">
                <a:ea typeface="+mn-lt"/>
                <a:cs typeface="+mn-lt"/>
                <a:hlinkClick r:id="rId2"/>
              </a:rPr>
              <a:t>https://www.science.org/content/article/what-massive-database-retracted-papers-reveals-about-science-publishing-s-death-penalty</a:t>
            </a:r>
            <a:r>
              <a:rPr lang="en-GB">
                <a:ea typeface="+mn-lt"/>
                <a:cs typeface="+mn-lt"/>
              </a:rPr>
              <a:t> </a:t>
            </a:r>
            <a:endParaRPr lang="en-GB" i="1">
              <a:effectLst/>
              <a:ea typeface="+mn-lt"/>
              <a:cs typeface="+mn-lt"/>
            </a:endParaRPr>
          </a:p>
        </p:txBody>
      </p:sp>
      <p:sp>
        <p:nvSpPr>
          <p:cNvPr id="2" name="Folded Corner 1">
            <a:extLst>
              <a:ext uri="{FF2B5EF4-FFF2-40B4-BE49-F238E27FC236}">
                <a16:creationId xmlns:a16="http://schemas.microsoft.com/office/drawing/2014/main" id="{B4E17794-0E1C-436E-49AD-8C73CBFA2FE7}"/>
              </a:ext>
            </a:extLst>
          </p:cNvPr>
          <p:cNvSpPr/>
          <p:nvPr/>
        </p:nvSpPr>
        <p:spPr>
          <a:xfrm>
            <a:off x="272143" y="1681885"/>
            <a:ext cx="2329544" cy="2068286"/>
          </a:xfrm>
          <a:prstGeom prst="foldedCorner">
            <a:avLst>
              <a:gd name="adj" fmla="val 9204"/>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GB" sz="1400" b="1">
                <a:solidFill>
                  <a:schemeClr val="tx1"/>
                </a:solidFill>
                <a:latin typeface="Arial"/>
                <a:cs typeface="Arial"/>
              </a:rPr>
              <a:t>Reduced costs: </a:t>
            </a:r>
            <a:endParaRPr lang="de-DE">
              <a:solidFill>
                <a:schemeClr val="tx1"/>
              </a:solidFill>
              <a:cs typeface="Calibri"/>
            </a:endParaRPr>
          </a:p>
          <a:p>
            <a:r>
              <a:rPr lang="en-GB" sz="1400">
                <a:solidFill>
                  <a:schemeClr val="tx1"/>
                </a:solidFill>
                <a:ea typeface="+mn-lt"/>
                <a:cs typeface="+mn-lt"/>
              </a:rPr>
              <a:t>Automation of routine checks and tasks reduces the need for extensive manual </a:t>
            </a:r>
            <a:r>
              <a:rPr lang="en-GB" sz="1400" err="1">
                <a:solidFill>
                  <a:schemeClr val="tx1"/>
                </a:solidFill>
                <a:ea typeface="+mn-lt"/>
                <a:cs typeface="+mn-lt"/>
              </a:rPr>
              <a:t>labor</a:t>
            </a:r>
            <a:r>
              <a:rPr lang="en-GB" sz="1400">
                <a:solidFill>
                  <a:schemeClr val="tx1"/>
                </a:solidFill>
                <a:ea typeface="+mn-lt"/>
                <a:cs typeface="+mn-lt"/>
              </a:rPr>
              <a:t>, resulting in cost savings.</a:t>
            </a:r>
            <a:endParaRPr lang="en-GB">
              <a:solidFill>
                <a:schemeClr val="tx1"/>
              </a:solidFill>
              <a:ea typeface="+mn-lt"/>
              <a:cs typeface="+mn-lt"/>
            </a:endParaRPr>
          </a:p>
          <a:p>
            <a:r>
              <a:rPr lang="en-GB" sz="1400">
                <a:solidFill>
                  <a:schemeClr val="tx1"/>
                </a:solidFill>
                <a:ea typeface="+mn-lt"/>
                <a:cs typeface="+mn-lt"/>
              </a:rPr>
              <a:t>Expenses.</a:t>
            </a:r>
            <a:endParaRPr lang="en-GB">
              <a:solidFill>
                <a:schemeClr val="tx1"/>
              </a:solidFill>
              <a:ea typeface="+mn-lt"/>
              <a:cs typeface="+mn-lt"/>
            </a:endParaRPr>
          </a:p>
          <a:p>
            <a:r>
              <a:rPr lang="en-GB" sz="1400">
                <a:solidFill>
                  <a:schemeClr val="tx1"/>
                </a:solidFill>
                <a:ea typeface="+mn-lt"/>
                <a:cs typeface="+mn-lt"/>
              </a:rPr>
              <a:t>Prediction on the step page reviewing.</a:t>
            </a:r>
          </a:p>
          <a:p>
            <a:endParaRPr lang="en-GB" sz="1400" b="1">
              <a:solidFill>
                <a:schemeClr val="tx1"/>
              </a:solidFill>
              <a:latin typeface="Arial" panose="020B0604020202020204" pitchFamily="34" charset="0"/>
              <a:cs typeface="Arial" panose="020B0604020202020204" pitchFamily="34" charset="0"/>
            </a:endParaRPr>
          </a:p>
        </p:txBody>
      </p:sp>
      <p:sp>
        <p:nvSpPr>
          <p:cNvPr id="3" name="Folded Corner 2">
            <a:extLst>
              <a:ext uri="{FF2B5EF4-FFF2-40B4-BE49-F238E27FC236}">
                <a16:creationId xmlns:a16="http://schemas.microsoft.com/office/drawing/2014/main" id="{A0661B27-AED5-6BEF-872D-AD7ACB3CDD99}"/>
              </a:ext>
            </a:extLst>
          </p:cNvPr>
          <p:cNvSpPr/>
          <p:nvPr/>
        </p:nvSpPr>
        <p:spPr>
          <a:xfrm>
            <a:off x="2810555" y="1681885"/>
            <a:ext cx="2329544" cy="2068286"/>
          </a:xfrm>
          <a:prstGeom prst="foldedCorner">
            <a:avLst>
              <a:gd name="adj" fmla="val 9204"/>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chemeClr val="tx1"/>
                </a:solidFill>
                <a:latin typeface="Arial"/>
                <a:cs typeface="Arial"/>
              </a:rPr>
              <a:t>Improved performance:</a:t>
            </a:r>
            <a:br>
              <a:rPr lang="en-CH" sz="1400" b="1">
                <a:latin typeface="Arial"/>
                <a:cs typeface="Arial"/>
              </a:rPr>
            </a:br>
            <a:r>
              <a:rPr lang="en-CH" sz="1400">
                <a:solidFill>
                  <a:schemeClr val="tx1"/>
                </a:solidFill>
                <a:latin typeface="Arial"/>
                <a:cs typeface="Arial"/>
              </a:rPr>
              <a:t>The AI system's ability to analyze large volumes of data and identify patterns improves the overall performance of the desk review process.</a:t>
            </a:r>
            <a:endParaRPr lang="de-DE">
              <a:solidFill>
                <a:schemeClr val="tx1"/>
              </a:solidFill>
              <a:cs typeface="Calibri"/>
            </a:endParaRPr>
          </a:p>
          <a:p>
            <a:endParaRPr lang="en-CH" sz="1400">
              <a:solidFill>
                <a:schemeClr val="tx1"/>
              </a:solidFill>
              <a:latin typeface="Arial"/>
              <a:cs typeface="Arial"/>
            </a:endParaRPr>
          </a:p>
        </p:txBody>
      </p:sp>
      <p:sp>
        <p:nvSpPr>
          <p:cNvPr id="10" name="Folded Corner 9">
            <a:extLst>
              <a:ext uri="{FF2B5EF4-FFF2-40B4-BE49-F238E27FC236}">
                <a16:creationId xmlns:a16="http://schemas.microsoft.com/office/drawing/2014/main" id="{7CAF82DC-6BCF-D78E-7282-2474F646831F}"/>
              </a:ext>
            </a:extLst>
          </p:cNvPr>
          <p:cNvSpPr/>
          <p:nvPr/>
        </p:nvSpPr>
        <p:spPr>
          <a:xfrm>
            <a:off x="5311205" y="1688008"/>
            <a:ext cx="2329544" cy="2068286"/>
          </a:xfrm>
          <a:prstGeom prst="foldedCorner">
            <a:avLst>
              <a:gd name="adj" fmla="val 9204"/>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chemeClr val="tx1"/>
                </a:solidFill>
                <a:latin typeface="Arial"/>
                <a:cs typeface="Arial"/>
              </a:rPr>
              <a:t>Better decision-making:</a:t>
            </a:r>
            <a:r>
              <a:rPr lang="en-CH" sz="1400">
                <a:solidFill>
                  <a:schemeClr val="tx1"/>
                </a:solidFill>
                <a:latin typeface="Arial"/>
                <a:cs typeface="Arial"/>
              </a:rPr>
              <a:t> </a:t>
            </a:r>
            <a:endParaRPr lang="en-US">
              <a:solidFill>
                <a:schemeClr val="tx1"/>
              </a:solidFill>
              <a:cs typeface="Calibri"/>
            </a:endParaRPr>
          </a:p>
          <a:p>
            <a:r>
              <a:rPr lang="en-CH" sz="1400">
                <a:solidFill>
                  <a:schemeClr val="tx1"/>
                </a:solidFill>
                <a:latin typeface="Arial"/>
                <a:cs typeface="Arial"/>
              </a:rPr>
              <a:t>AI can recommend keywords to the author</a:t>
            </a:r>
          </a:p>
          <a:p>
            <a:r>
              <a:rPr lang="en-CH" sz="1400">
                <a:solidFill>
                  <a:schemeClr val="tx1"/>
                </a:solidFill>
                <a:latin typeface="Arial"/>
                <a:cs typeface="Arial"/>
              </a:rPr>
              <a:t>AI can detect patterns that are likely to be AI generated </a:t>
            </a:r>
            <a:endParaRPr lang="en-CH" sz="1400">
              <a:solidFill>
                <a:schemeClr val="tx1"/>
              </a:solidFill>
              <a:latin typeface="Arial" panose="020B0604020202020204" pitchFamily="34" charset="0"/>
              <a:cs typeface="Arial" panose="020B0604020202020204" pitchFamily="34" charset="0"/>
            </a:endParaRPr>
          </a:p>
        </p:txBody>
      </p:sp>
      <p:sp>
        <p:nvSpPr>
          <p:cNvPr id="16" name="Folded Corner 15">
            <a:extLst>
              <a:ext uri="{FF2B5EF4-FFF2-40B4-BE49-F238E27FC236}">
                <a16:creationId xmlns:a16="http://schemas.microsoft.com/office/drawing/2014/main" id="{94624A3D-3C49-D6FC-148E-38DAB486494A}"/>
              </a:ext>
            </a:extLst>
          </p:cNvPr>
          <p:cNvSpPr/>
          <p:nvPr/>
        </p:nvSpPr>
        <p:spPr>
          <a:xfrm>
            <a:off x="7845535" y="1687401"/>
            <a:ext cx="2329544" cy="2068286"/>
          </a:xfrm>
          <a:prstGeom prst="foldedCorner">
            <a:avLst>
              <a:gd name="adj" fmla="val 9204"/>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chemeClr val="tx1"/>
                </a:solidFill>
                <a:latin typeface="Arial"/>
                <a:cs typeface="Arial"/>
              </a:rPr>
              <a:t>Higher customer satisfaction:</a:t>
            </a:r>
            <a:r>
              <a:rPr lang="en-CH" sz="1400">
                <a:solidFill>
                  <a:schemeClr val="tx1"/>
                </a:solidFill>
                <a:latin typeface="Arial"/>
                <a:cs typeface="Arial"/>
              </a:rPr>
              <a:t> </a:t>
            </a:r>
            <a:endParaRPr lang="en-US">
              <a:solidFill>
                <a:schemeClr val="tx1"/>
              </a:solidFill>
              <a:cs typeface="Calibri"/>
            </a:endParaRPr>
          </a:p>
          <a:p>
            <a:r>
              <a:rPr lang="en-CH" sz="1400">
                <a:solidFill>
                  <a:schemeClr val="tx1"/>
                </a:solidFill>
                <a:latin typeface="Arial"/>
                <a:cs typeface="Arial"/>
              </a:rPr>
              <a:t>AI can help with choosing the right journal based on criteria</a:t>
            </a:r>
            <a:endParaRPr lang="en-CH" sz="1400">
              <a:solidFill>
                <a:schemeClr val="tx1"/>
              </a:solidFill>
              <a:latin typeface="Arial" panose="020B0604020202020204" pitchFamily="34" charset="0"/>
              <a:cs typeface="Arial" panose="020B0604020202020204" pitchFamily="34" charset="0"/>
            </a:endParaRPr>
          </a:p>
        </p:txBody>
      </p:sp>
      <p:sp>
        <p:nvSpPr>
          <p:cNvPr id="17" name="Folded Corner 16">
            <a:extLst>
              <a:ext uri="{FF2B5EF4-FFF2-40B4-BE49-F238E27FC236}">
                <a16:creationId xmlns:a16="http://schemas.microsoft.com/office/drawing/2014/main" id="{6BE3E88F-3E5F-6272-587B-BE4277DE299F}"/>
              </a:ext>
            </a:extLst>
          </p:cNvPr>
          <p:cNvSpPr/>
          <p:nvPr/>
        </p:nvSpPr>
        <p:spPr>
          <a:xfrm>
            <a:off x="272143" y="3948835"/>
            <a:ext cx="2329544" cy="2068286"/>
          </a:xfrm>
          <a:prstGeom prst="foldedCorner">
            <a:avLst>
              <a:gd name="adj" fmla="val 9204"/>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chemeClr val="tx1"/>
                </a:solidFill>
                <a:latin typeface="Arial"/>
                <a:cs typeface="Arial"/>
              </a:rPr>
              <a:t>Better customer segmentation:</a:t>
            </a:r>
            <a:r>
              <a:rPr lang="en-CH" sz="1400">
                <a:solidFill>
                  <a:schemeClr val="tx1"/>
                </a:solidFill>
                <a:latin typeface="Arial"/>
                <a:cs typeface="Arial"/>
              </a:rPr>
              <a:t> </a:t>
            </a:r>
            <a:endParaRPr lang="de-DE">
              <a:solidFill>
                <a:schemeClr val="tx1"/>
              </a:solidFill>
              <a:cs typeface="Calibri"/>
            </a:endParaRPr>
          </a:p>
          <a:p>
            <a:r>
              <a:rPr lang="en-US" sz="1400">
                <a:solidFill>
                  <a:schemeClr val="tx1"/>
                </a:solidFill>
                <a:latin typeface="Arial"/>
                <a:cs typeface="Arial"/>
              </a:rPr>
              <a:t>The AI system can analyze patterns and indicators within papers, aiding in the identification of potential ethical issues in papers. Adapt to recent literature.</a:t>
            </a:r>
          </a:p>
        </p:txBody>
      </p:sp>
      <p:sp>
        <p:nvSpPr>
          <p:cNvPr id="18" name="Folded Corner 17">
            <a:extLst>
              <a:ext uri="{FF2B5EF4-FFF2-40B4-BE49-F238E27FC236}">
                <a16:creationId xmlns:a16="http://schemas.microsoft.com/office/drawing/2014/main" id="{D7EED774-B35C-BA4A-8FA1-D5C69C01D2B6}"/>
              </a:ext>
            </a:extLst>
          </p:cNvPr>
          <p:cNvSpPr/>
          <p:nvPr/>
        </p:nvSpPr>
        <p:spPr>
          <a:xfrm>
            <a:off x="2810555" y="3948835"/>
            <a:ext cx="2329544" cy="2068286"/>
          </a:xfrm>
          <a:prstGeom prst="foldedCorner">
            <a:avLst>
              <a:gd name="adj" fmla="val 9204"/>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chemeClr val="tx1"/>
                </a:solidFill>
                <a:latin typeface="Arial"/>
                <a:cs typeface="Arial"/>
              </a:rPr>
              <a:t>Improved customer experience:</a:t>
            </a:r>
            <a:r>
              <a:rPr lang="en-CH" sz="1400">
                <a:solidFill>
                  <a:schemeClr val="tx1"/>
                </a:solidFill>
                <a:latin typeface="Arial"/>
                <a:cs typeface="Arial"/>
              </a:rPr>
              <a:t> </a:t>
            </a:r>
            <a:endParaRPr lang="de-DE">
              <a:solidFill>
                <a:schemeClr val="tx1"/>
              </a:solidFill>
              <a:cs typeface="Calibri"/>
            </a:endParaRPr>
          </a:p>
          <a:p>
            <a:r>
              <a:rPr lang="en-US" sz="1400">
                <a:solidFill>
                  <a:schemeClr val="tx1"/>
                </a:solidFill>
                <a:latin typeface="Arial"/>
                <a:cs typeface="Arial"/>
              </a:rPr>
              <a:t>Automation of routine checks speeds up the publication process, reducing waiting times and providing a smoother and more efficient experience for authors.</a:t>
            </a:r>
            <a:endParaRPr lang="en-CH">
              <a:solidFill>
                <a:schemeClr val="tx1"/>
              </a:solidFill>
              <a:latin typeface="Arial"/>
              <a:cs typeface="Arial"/>
            </a:endParaRPr>
          </a:p>
          <a:p>
            <a:endParaRPr lang="en-CH" sz="1400">
              <a:solidFill>
                <a:schemeClr val="tx1"/>
              </a:solidFill>
              <a:latin typeface="Arial" panose="020B0604020202020204" pitchFamily="34" charset="0"/>
              <a:cs typeface="Arial" panose="020B0604020202020204" pitchFamily="34" charset="0"/>
            </a:endParaRPr>
          </a:p>
        </p:txBody>
      </p:sp>
      <p:sp>
        <p:nvSpPr>
          <p:cNvPr id="19" name="Folded Corner 18">
            <a:extLst>
              <a:ext uri="{FF2B5EF4-FFF2-40B4-BE49-F238E27FC236}">
                <a16:creationId xmlns:a16="http://schemas.microsoft.com/office/drawing/2014/main" id="{86CB55C2-82B7-4326-757B-0D7F50982435}"/>
              </a:ext>
            </a:extLst>
          </p:cNvPr>
          <p:cNvSpPr/>
          <p:nvPr/>
        </p:nvSpPr>
        <p:spPr>
          <a:xfrm>
            <a:off x="5361516" y="3947789"/>
            <a:ext cx="2329544" cy="2068286"/>
          </a:xfrm>
          <a:prstGeom prst="foldedCorner">
            <a:avLst>
              <a:gd name="adj" fmla="val 9204"/>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chemeClr val="tx1"/>
                </a:solidFill>
                <a:latin typeface="Arial"/>
                <a:cs typeface="Arial"/>
              </a:rPr>
              <a:t>Better products &amp; services:</a:t>
            </a:r>
            <a:r>
              <a:rPr lang="en-CH" sz="1400">
                <a:solidFill>
                  <a:schemeClr val="tx1"/>
                </a:solidFill>
                <a:latin typeface="Arial"/>
                <a:cs typeface="Arial"/>
              </a:rPr>
              <a:t> </a:t>
            </a:r>
            <a:endParaRPr lang="en-US">
              <a:solidFill>
                <a:schemeClr val="tx1"/>
              </a:solidFill>
              <a:cs typeface="Calibri"/>
            </a:endParaRPr>
          </a:p>
          <a:p>
            <a:r>
              <a:rPr lang="en-CH" sz="1400">
                <a:solidFill>
                  <a:schemeClr val="tx1"/>
                </a:solidFill>
                <a:latin typeface="Arial"/>
                <a:cs typeface="Arial"/>
              </a:rPr>
              <a:t>AI can create a form of the better review report.</a:t>
            </a:r>
          </a:p>
          <a:p>
            <a:r>
              <a:rPr lang="en-CH" sz="1400">
                <a:solidFill>
                  <a:schemeClr val="tx1"/>
                </a:solidFill>
                <a:latin typeface="Arial"/>
                <a:cs typeface="Arial"/>
              </a:rPr>
              <a:t>If the paper is rejected </a:t>
            </a:r>
            <a:r>
              <a:rPr lang="en-US" sz="1400">
                <a:solidFill>
                  <a:schemeClr val="tx1"/>
                </a:solidFill>
                <a:latin typeface="Arial"/>
                <a:cs typeface="Arial"/>
              </a:rPr>
              <a:t>because of quality </a:t>
            </a:r>
            <a:r>
              <a:rPr lang="en-CH" sz="1400">
                <a:solidFill>
                  <a:schemeClr val="tx1"/>
                </a:solidFill>
                <a:latin typeface="Arial"/>
                <a:cs typeface="Arial"/>
              </a:rPr>
              <a:t>on the stage 7 based on the prediction, then the paper might become better </a:t>
            </a:r>
            <a:endParaRPr lang="en-CH" sz="1400">
              <a:solidFill>
                <a:schemeClr val="tx1"/>
              </a:solidFill>
              <a:latin typeface="Arial" panose="020B0604020202020204" pitchFamily="34" charset="0"/>
              <a:cs typeface="Arial" panose="020B0604020202020204" pitchFamily="34" charset="0"/>
            </a:endParaRPr>
          </a:p>
        </p:txBody>
      </p:sp>
      <p:sp>
        <p:nvSpPr>
          <p:cNvPr id="20" name="Folded Corner 19">
            <a:extLst>
              <a:ext uri="{FF2B5EF4-FFF2-40B4-BE49-F238E27FC236}">
                <a16:creationId xmlns:a16="http://schemas.microsoft.com/office/drawing/2014/main" id="{D29CFC22-9DCC-88B8-FDA6-091E447A1F30}"/>
              </a:ext>
            </a:extLst>
          </p:cNvPr>
          <p:cNvSpPr/>
          <p:nvPr/>
        </p:nvSpPr>
        <p:spPr>
          <a:xfrm>
            <a:off x="7845535" y="3948835"/>
            <a:ext cx="2329544" cy="2068286"/>
          </a:xfrm>
          <a:prstGeom prst="foldedCorner">
            <a:avLst>
              <a:gd name="adj" fmla="val 9204"/>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chemeClr val="tx1"/>
                </a:solidFill>
                <a:latin typeface="Arial"/>
                <a:cs typeface="Arial"/>
              </a:rPr>
              <a:t>Business innovation:</a:t>
            </a:r>
            <a:r>
              <a:rPr lang="en-CH" sz="1400">
                <a:solidFill>
                  <a:schemeClr val="tx1"/>
                </a:solidFill>
                <a:latin typeface="Arial"/>
                <a:cs typeface="Arial"/>
              </a:rPr>
              <a:t> </a:t>
            </a:r>
            <a:endParaRPr lang="de-DE">
              <a:solidFill>
                <a:schemeClr val="tx1"/>
              </a:solidFill>
              <a:cs typeface="Calibri"/>
            </a:endParaRPr>
          </a:p>
          <a:p>
            <a:endParaRPr lang="en-CH" sz="14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7998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E0BB4F4-99C0-C00E-1F5C-5CC9F4D62DD6}"/>
              </a:ext>
            </a:extLst>
          </p:cNvPr>
          <p:cNvSpPr>
            <a:spLocks noGrp="1"/>
          </p:cNvSpPr>
          <p:nvPr>
            <p:ph type="ftr" sz="quarter" idx="11"/>
          </p:nvPr>
        </p:nvSpPr>
        <p:spPr>
          <a:xfrm>
            <a:off x="0" y="6497868"/>
            <a:ext cx="12192000" cy="365125"/>
          </a:xfrm>
          <a:solidFill>
            <a:srgbClr val="FFFF00"/>
          </a:solidFill>
        </p:spPr>
        <p:txBody>
          <a:bodyPr/>
          <a:lstStyle/>
          <a:p>
            <a:r>
              <a:rPr lang="en-GB" b="1">
                <a:solidFill>
                  <a:sysClr val="windowText" lastClr="000000"/>
                </a:solidFill>
                <a:latin typeface="Arial" panose="020B0604020202020204" pitchFamily="34" charset="0"/>
                <a:cs typeface="Arial" panose="020B0604020202020204" pitchFamily="34" charset="0"/>
              </a:rPr>
              <a:t>Adaptive AI - Group 4</a:t>
            </a:r>
            <a:endParaRPr lang="en-CH" b="1">
              <a:solidFill>
                <a:sysClr val="windowText" lastClr="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4EE36D9-5901-0580-5765-0A17F4EAA926}"/>
              </a:ext>
            </a:extLst>
          </p:cNvPr>
          <p:cNvSpPr txBox="1"/>
          <p:nvPr/>
        </p:nvSpPr>
        <p:spPr>
          <a:xfrm>
            <a:off x="272143" y="178164"/>
            <a:ext cx="6096000" cy="369332"/>
          </a:xfrm>
          <a:prstGeom prst="rect">
            <a:avLst/>
          </a:prstGeom>
          <a:noFill/>
        </p:spPr>
        <p:txBody>
          <a:bodyPr wrap="square">
            <a:spAutoFit/>
          </a:bodyPr>
          <a:lstStyle/>
          <a:p>
            <a:r>
              <a:rPr lang="en-GB" b="1" i="0">
                <a:effectLst/>
                <a:latin typeface="Arial" panose="020B0604020202020204" pitchFamily="34" charset="0"/>
              </a:rPr>
              <a:t>Group 4 – Searching for reviewers</a:t>
            </a:r>
          </a:p>
        </p:txBody>
      </p:sp>
      <p:sp>
        <p:nvSpPr>
          <p:cNvPr id="8" name="TextBox 7">
            <a:extLst>
              <a:ext uri="{FF2B5EF4-FFF2-40B4-BE49-F238E27FC236}">
                <a16:creationId xmlns:a16="http://schemas.microsoft.com/office/drawing/2014/main" id="{E7108935-38B8-9D40-01A3-6B4E28F43640}"/>
              </a:ext>
            </a:extLst>
          </p:cNvPr>
          <p:cNvSpPr txBox="1"/>
          <p:nvPr/>
        </p:nvSpPr>
        <p:spPr>
          <a:xfrm>
            <a:off x="272143" y="961935"/>
            <a:ext cx="11669486" cy="5078313"/>
          </a:xfrm>
          <a:prstGeom prst="rect">
            <a:avLst/>
          </a:prstGeom>
          <a:noFill/>
        </p:spPr>
        <p:txBody>
          <a:bodyPr wrap="square">
            <a:spAutoFit/>
          </a:bodyPr>
          <a:lstStyle/>
          <a:p>
            <a:r>
              <a:rPr lang="en-GB" i="1">
                <a:effectLst/>
                <a:latin typeface="Arial" panose="020B0604020202020204" pitchFamily="34" charset="0"/>
              </a:rPr>
              <a:t>Scenario</a:t>
            </a:r>
          </a:p>
          <a:p>
            <a:endParaRPr lang="en-GB">
              <a:latin typeface="Arial" panose="020B0604020202020204" pitchFamily="34" charset="0"/>
            </a:endParaRPr>
          </a:p>
          <a:p>
            <a:r>
              <a:rPr lang="en-GB">
                <a:latin typeface="Arial" panose="020B0604020202020204" pitchFamily="34" charset="0"/>
              </a:rPr>
              <a:t>Once a manuscript passes desk review, the editors will send it to peer-review. To effectively peer-review a manuscript, the editor will need to find subject experts that have previous experience with the type of research reported in the manuscript. A hybrid, adaptive AI system could be employed to recommend suitable reviewers. The editor may have additional rules for the selection of candidate reviewers (i.e., rules engineering or symbolic AI). How could a hybrid AI combine sub-symbolic (e.g., word embeddings in vector space) and symbolic approaches (rules), and how does such a system need to adapt? Hints: think of ca. November 2019 and early 2020 when the pandemic hit. Think of someone retiring. Think of a user that rejects certain recommendations. How would such a system help the company to gain a competitive advantage?</a:t>
            </a:r>
          </a:p>
          <a:p>
            <a:endParaRPr lang="en-GB">
              <a:latin typeface="Arial" panose="020B0604020202020204" pitchFamily="34" charset="0"/>
            </a:endParaRPr>
          </a:p>
          <a:p>
            <a:r>
              <a:rPr lang="en-GB">
                <a:latin typeface="Arial" panose="020B0604020202020204" pitchFamily="34" charset="0"/>
              </a:rPr>
              <a:t>Discuss these and related questions in the group and record key points per type of competitive advantage from the discussion on the next slide (some may be left empty if not applicable). </a:t>
            </a:r>
            <a:r>
              <a:rPr lang="en-GB" b="1" i="1">
                <a:latin typeface="Arial" panose="020B0604020202020204" pitchFamily="34" charset="0"/>
              </a:rPr>
              <a:t>Please help me to generate and understanding of your way of thinking by providing your reasoning and specific comments.</a:t>
            </a:r>
          </a:p>
          <a:p>
            <a:endParaRPr lang="en-GB" i="0">
              <a:effectLst/>
              <a:latin typeface="Arial" panose="020B0604020202020204" pitchFamily="34" charset="0"/>
            </a:endParaRPr>
          </a:p>
          <a:p>
            <a:r>
              <a:rPr lang="en-GB">
                <a:latin typeface="Arial" panose="020B0604020202020204" pitchFamily="34" charset="0"/>
              </a:rPr>
              <a:t>Thank you for your efforts and helping me in this research!</a:t>
            </a:r>
          </a:p>
          <a:p>
            <a:endParaRPr lang="en-GB" i="0">
              <a:effectLst/>
              <a:latin typeface="Arial" panose="020B0604020202020204" pitchFamily="34" charset="0"/>
            </a:endParaRPr>
          </a:p>
          <a:p>
            <a:r>
              <a:rPr lang="en-GB">
                <a:latin typeface="Arial" panose="020B0604020202020204" pitchFamily="34" charset="0"/>
              </a:rPr>
              <a:t>Didi</a:t>
            </a:r>
            <a:endParaRPr lang="en-GB" i="0">
              <a:effectLst/>
              <a:latin typeface="Arial" panose="020B0604020202020204" pitchFamily="34" charset="0"/>
            </a:endParaRPr>
          </a:p>
        </p:txBody>
      </p:sp>
      <p:sp>
        <p:nvSpPr>
          <p:cNvPr id="2" name="TextBox 1">
            <a:extLst>
              <a:ext uri="{FF2B5EF4-FFF2-40B4-BE49-F238E27FC236}">
                <a16:creationId xmlns:a16="http://schemas.microsoft.com/office/drawing/2014/main" id="{23940452-36F5-D279-CD5C-F25E9C33A380}"/>
              </a:ext>
            </a:extLst>
          </p:cNvPr>
          <p:cNvSpPr txBox="1"/>
          <p:nvPr/>
        </p:nvSpPr>
        <p:spPr>
          <a:xfrm>
            <a:off x="5823857" y="178164"/>
            <a:ext cx="6096000" cy="639589"/>
          </a:xfrm>
          <a:prstGeom prst="roundRect">
            <a:avLst/>
          </a:prstGeom>
          <a:solidFill>
            <a:schemeClr val="accent2">
              <a:lumMod val="20000"/>
              <a:lumOff val="80000"/>
            </a:schemeClr>
          </a:solidFill>
          <a:ln w="38100">
            <a:solidFill>
              <a:schemeClr val="accent2">
                <a:lumMod val="75000"/>
              </a:schemeClr>
            </a:solidFill>
          </a:ln>
        </p:spPr>
        <p:txBody>
          <a:bodyPr wrap="square" lIns="91440" tIns="45720" rIns="91440" bIns="45720" anchor="t">
            <a:norm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b="1" i="0">
                <a:effectLst/>
                <a:latin typeface="Arial"/>
                <a:cs typeface="Arial"/>
              </a:rPr>
              <a:t>Group members’ names:</a:t>
            </a:r>
            <a:r>
              <a:rPr lang="en-GB" sz="1200" b="1">
                <a:latin typeface="Arial"/>
                <a:cs typeface="Arial"/>
              </a:rPr>
              <a:t> Domenico, Andrea, Luca^2, Nils, Aleksandar (redneck hat guy) &amp; Jonathan</a:t>
            </a:r>
            <a:endParaRPr lang="en-GB" sz="1200" b="1" i="0">
              <a:effectLst/>
              <a:latin typeface="Arial"/>
              <a:cs typeface="Arial"/>
            </a:endParaRPr>
          </a:p>
        </p:txBody>
      </p:sp>
    </p:spTree>
    <p:extLst>
      <p:ext uri="{BB962C8B-B14F-4D97-AF65-F5344CB8AC3E}">
        <p14:creationId xmlns:p14="http://schemas.microsoft.com/office/powerpoint/2010/main" val="1856555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E0BB4F4-99C0-C00E-1F5C-5CC9F4D62DD6}"/>
              </a:ext>
            </a:extLst>
          </p:cNvPr>
          <p:cNvSpPr>
            <a:spLocks noGrp="1"/>
          </p:cNvSpPr>
          <p:nvPr>
            <p:ph type="ftr" sz="quarter" idx="11"/>
          </p:nvPr>
        </p:nvSpPr>
        <p:spPr>
          <a:xfrm>
            <a:off x="0" y="6497868"/>
            <a:ext cx="12192000" cy="365125"/>
          </a:xfrm>
          <a:solidFill>
            <a:srgbClr val="FFFF00"/>
          </a:solidFill>
        </p:spPr>
        <p:txBody>
          <a:bodyPr/>
          <a:lstStyle/>
          <a:p>
            <a:r>
              <a:rPr lang="en-GB" b="1">
                <a:solidFill>
                  <a:sysClr val="windowText" lastClr="000000"/>
                </a:solidFill>
                <a:latin typeface="Arial" panose="020B0604020202020204" pitchFamily="34" charset="0"/>
                <a:cs typeface="Arial" panose="020B0604020202020204" pitchFamily="34" charset="0"/>
              </a:rPr>
              <a:t>Adaptive AI - Group 4</a:t>
            </a:r>
            <a:endParaRPr lang="en-CH" b="1">
              <a:solidFill>
                <a:sysClr val="windowText" lastClr="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4EE36D9-5901-0580-5765-0A17F4EAA926}"/>
              </a:ext>
            </a:extLst>
          </p:cNvPr>
          <p:cNvSpPr txBox="1"/>
          <p:nvPr/>
        </p:nvSpPr>
        <p:spPr>
          <a:xfrm>
            <a:off x="272143" y="178164"/>
            <a:ext cx="6096000" cy="369332"/>
          </a:xfrm>
          <a:prstGeom prst="rect">
            <a:avLst/>
          </a:prstGeom>
          <a:noFill/>
        </p:spPr>
        <p:txBody>
          <a:bodyPr wrap="square">
            <a:spAutoFit/>
          </a:bodyPr>
          <a:lstStyle/>
          <a:p>
            <a:r>
              <a:rPr lang="en-GB" b="1" i="0">
                <a:effectLst/>
                <a:latin typeface="Arial" panose="020B0604020202020204" pitchFamily="34" charset="0"/>
              </a:rPr>
              <a:t>Group 4 – Searching for reviewers</a:t>
            </a:r>
          </a:p>
        </p:txBody>
      </p:sp>
      <p:sp>
        <p:nvSpPr>
          <p:cNvPr id="8" name="TextBox 7">
            <a:extLst>
              <a:ext uri="{FF2B5EF4-FFF2-40B4-BE49-F238E27FC236}">
                <a16:creationId xmlns:a16="http://schemas.microsoft.com/office/drawing/2014/main" id="{E7108935-38B8-9D40-01A3-6B4E28F43640}"/>
              </a:ext>
            </a:extLst>
          </p:cNvPr>
          <p:cNvSpPr txBox="1"/>
          <p:nvPr/>
        </p:nvSpPr>
        <p:spPr>
          <a:xfrm>
            <a:off x="261257" y="961935"/>
            <a:ext cx="11669486" cy="369332"/>
          </a:xfrm>
          <a:prstGeom prst="rect">
            <a:avLst/>
          </a:prstGeom>
          <a:noFill/>
        </p:spPr>
        <p:txBody>
          <a:bodyPr wrap="square">
            <a:spAutoFit/>
          </a:bodyPr>
          <a:lstStyle/>
          <a:p>
            <a:r>
              <a:rPr lang="en-GB" i="1">
                <a:effectLst/>
                <a:latin typeface="Arial" panose="020B0604020202020204" pitchFamily="34" charset="0"/>
              </a:rPr>
              <a:t>Results</a:t>
            </a:r>
          </a:p>
        </p:txBody>
      </p:sp>
      <p:sp>
        <p:nvSpPr>
          <p:cNvPr id="2" name="Folded Corner 1">
            <a:extLst>
              <a:ext uri="{FF2B5EF4-FFF2-40B4-BE49-F238E27FC236}">
                <a16:creationId xmlns:a16="http://schemas.microsoft.com/office/drawing/2014/main" id="{6EDFD712-02D5-D4AA-0253-0634B65D400F}"/>
              </a:ext>
            </a:extLst>
          </p:cNvPr>
          <p:cNvSpPr/>
          <p:nvPr/>
        </p:nvSpPr>
        <p:spPr>
          <a:xfrm>
            <a:off x="272143" y="1681885"/>
            <a:ext cx="2329544" cy="2068286"/>
          </a:xfrm>
          <a:prstGeom prst="foldedCorner">
            <a:avLst>
              <a:gd name="adj" fmla="val 9204"/>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400" b="1">
                <a:solidFill>
                  <a:sysClr val="windowText" lastClr="000000"/>
                </a:solidFill>
                <a:latin typeface="Arial" panose="020B0604020202020204" pitchFamily="34" charset="0"/>
                <a:cs typeface="Arial" panose="020B0604020202020204" pitchFamily="34" charset="0"/>
              </a:rPr>
              <a:t>Reduced costs:</a:t>
            </a:r>
          </a:p>
          <a:p>
            <a:r>
              <a:rPr lang="en-GB" sz="1400">
                <a:solidFill>
                  <a:sysClr val="windowText" lastClr="000000"/>
                </a:solidFill>
                <a:latin typeface="Arial" panose="020B0604020202020204" pitchFamily="34" charset="0"/>
                <a:cs typeface="Arial" panose="020B0604020202020204" pitchFamily="34" charset="0"/>
              </a:rPr>
              <a:t>- Manual work time  of employees</a:t>
            </a:r>
          </a:p>
        </p:txBody>
      </p:sp>
      <p:sp>
        <p:nvSpPr>
          <p:cNvPr id="3" name="Folded Corner 2">
            <a:extLst>
              <a:ext uri="{FF2B5EF4-FFF2-40B4-BE49-F238E27FC236}">
                <a16:creationId xmlns:a16="http://schemas.microsoft.com/office/drawing/2014/main" id="{9B6BA6DE-9D61-C8EC-6C98-ED4AF7F88E25}"/>
              </a:ext>
            </a:extLst>
          </p:cNvPr>
          <p:cNvSpPr/>
          <p:nvPr/>
        </p:nvSpPr>
        <p:spPr>
          <a:xfrm>
            <a:off x="2810555" y="1681885"/>
            <a:ext cx="2329544" cy="2068286"/>
          </a:xfrm>
          <a:prstGeom prst="foldedCorner">
            <a:avLst>
              <a:gd name="adj" fmla="val 9204"/>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GB" sz="1400" b="1">
                <a:solidFill>
                  <a:srgbClr val="000000"/>
                </a:solidFill>
                <a:latin typeface="Arial"/>
                <a:cs typeface="Arial"/>
              </a:rPr>
              <a:t>Improved performance:</a:t>
            </a:r>
          </a:p>
          <a:p>
            <a:pPr marL="285750" indent="-285750">
              <a:buFontTx/>
              <a:buChar char="-"/>
            </a:pPr>
            <a:r>
              <a:rPr lang="en-GB" sz="1400">
                <a:solidFill>
                  <a:srgbClr val="000000"/>
                </a:solidFill>
                <a:latin typeface="Arial"/>
                <a:cs typeface="Arial"/>
              </a:rPr>
              <a:t>(up-to-date data base)</a:t>
            </a:r>
          </a:p>
          <a:p>
            <a:pPr marL="285750" indent="-285750">
              <a:buFontTx/>
              <a:buChar char="-"/>
            </a:pPr>
            <a:r>
              <a:rPr lang="en-GB" sz="1400">
                <a:solidFill>
                  <a:srgbClr val="000000"/>
                </a:solidFill>
                <a:latin typeface="Arial"/>
                <a:cs typeface="Arial"/>
              </a:rPr>
              <a:t>Faster</a:t>
            </a:r>
          </a:p>
          <a:p>
            <a:pPr marL="285750" indent="-285750">
              <a:buFontTx/>
              <a:buChar char="-"/>
            </a:pPr>
            <a:r>
              <a:rPr lang="en-GB" sz="1400">
                <a:solidFill>
                  <a:srgbClr val="000000"/>
                </a:solidFill>
                <a:latin typeface="Arial"/>
                <a:cs typeface="Arial"/>
              </a:rPr>
              <a:t>All possible reviewers evaluated regarding expertise</a:t>
            </a:r>
          </a:p>
          <a:p>
            <a:pPr marL="285750" indent="-285750">
              <a:buFontTx/>
              <a:buChar char="-"/>
            </a:pPr>
            <a:r>
              <a:rPr lang="en-GB" sz="1400">
                <a:solidFill>
                  <a:srgbClr val="000000"/>
                </a:solidFill>
                <a:latin typeface="Arial"/>
                <a:cs typeface="Arial"/>
              </a:rPr>
              <a:t>More effective distribution</a:t>
            </a:r>
          </a:p>
          <a:p>
            <a:pPr marL="285750" indent="-285750">
              <a:buFontTx/>
              <a:buChar char="-"/>
            </a:pPr>
            <a:r>
              <a:rPr lang="en-GB" sz="1400">
                <a:solidFill>
                  <a:srgbClr val="000000"/>
                </a:solidFill>
                <a:latin typeface="Arial"/>
                <a:cs typeface="Arial"/>
              </a:rPr>
              <a:t>Fast change (exclude retired person)</a:t>
            </a:r>
          </a:p>
          <a:p>
            <a:pPr marL="285750" indent="-285750">
              <a:buFontTx/>
              <a:buChar char="-"/>
            </a:pPr>
            <a:endParaRPr lang="en-GB" sz="1400">
              <a:solidFill>
                <a:srgbClr val="000000"/>
              </a:solidFill>
              <a:latin typeface="Arial" panose="020B0604020202020204" pitchFamily="34" charset="0"/>
              <a:cs typeface="Arial" panose="020B0604020202020204" pitchFamily="34" charset="0"/>
            </a:endParaRPr>
          </a:p>
        </p:txBody>
      </p:sp>
      <p:sp>
        <p:nvSpPr>
          <p:cNvPr id="10" name="Folded Corner 9">
            <a:extLst>
              <a:ext uri="{FF2B5EF4-FFF2-40B4-BE49-F238E27FC236}">
                <a16:creationId xmlns:a16="http://schemas.microsoft.com/office/drawing/2014/main" id="{1EF2F5F3-6937-089F-90BD-FB72423721A2}"/>
              </a:ext>
            </a:extLst>
          </p:cNvPr>
          <p:cNvSpPr/>
          <p:nvPr/>
        </p:nvSpPr>
        <p:spPr>
          <a:xfrm>
            <a:off x="5311205" y="1688008"/>
            <a:ext cx="2329544" cy="2068286"/>
          </a:xfrm>
          <a:prstGeom prst="foldedCorner">
            <a:avLst>
              <a:gd name="adj" fmla="val 9204"/>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GB" sz="1400" b="1">
                <a:solidFill>
                  <a:srgbClr val="000000"/>
                </a:solidFill>
                <a:latin typeface="Arial"/>
                <a:cs typeface="Arial"/>
              </a:rPr>
              <a:t>Better decision-making:</a:t>
            </a:r>
          </a:p>
          <a:p>
            <a:r>
              <a:rPr lang="en-GB" sz="1400">
                <a:solidFill>
                  <a:srgbClr val="000000"/>
                </a:solidFill>
                <a:latin typeface="Arial"/>
                <a:cs typeface="Arial"/>
              </a:rPr>
              <a:t>- (Comprehensiveness in information ensured)</a:t>
            </a:r>
            <a:endParaRPr lang="en-GB" sz="1400">
              <a:solidFill>
                <a:srgbClr val="000000"/>
              </a:solidFill>
              <a:latin typeface="Arial" panose="020B0604020202020204" pitchFamily="34" charset="0"/>
              <a:cs typeface="Arial" panose="020B0604020202020204" pitchFamily="34" charset="0"/>
            </a:endParaRPr>
          </a:p>
        </p:txBody>
      </p:sp>
      <p:sp>
        <p:nvSpPr>
          <p:cNvPr id="16" name="Folded Corner 15">
            <a:extLst>
              <a:ext uri="{FF2B5EF4-FFF2-40B4-BE49-F238E27FC236}">
                <a16:creationId xmlns:a16="http://schemas.microsoft.com/office/drawing/2014/main" id="{F34D99A1-6FDF-EADB-57DF-9C4A42DBFA4E}"/>
              </a:ext>
            </a:extLst>
          </p:cNvPr>
          <p:cNvSpPr/>
          <p:nvPr/>
        </p:nvSpPr>
        <p:spPr>
          <a:xfrm>
            <a:off x="7845535" y="1681885"/>
            <a:ext cx="2329544" cy="2068286"/>
          </a:xfrm>
          <a:prstGeom prst="foldedCorner">
            <a:avLst>
              <a:gd name="adj" fmla="val 9204"/>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CH" sz="1400" b="1">
                <a:solidFill>
                  <a:sysClr val="windowText" lastClr="000000"/>
                </a:solidFill>
                <a:latin typeface="Arial" panose="020B0604020202020204" pitchFamily="34" charset="0"/>
                <a:cs typeface="Arial" panose="020B0604020202020204" pitchFamily="34" charset="0"/>
              </a:rPr>
              <a:t>Higher customer satisfaction:</a:t>
            </a:r>
            <a:r>
              <a:rPr lang="en-CH" sz="1400">
                <a:solidFill>
                  <a:sysClr val="windowText" lastClr="000000"/>
                </a:solidFill>
                <a:latin typeface="Arial" panose="020B0604020202020204" pitchFamily="34" charset="0"/>
                <a:cs typeface="Arial" panose="020B0604020202020204" pitchFamily="34" charset="0"/>
              </a:rPr>
              <a:t> </a:t>
            </a:r>
          </a:p>
        </p:txBody>
      </p:sp>
      <p:sp>
        <p:nvSpPr>
          <p:cNvPr id="17" name="Folded Corner 16">
            <a:extLst>
              <a:ext uri="{FF2B5EF4-FFF2-40B4-BE49-F238E27FC236}">
                <a16:creationId xmlns:a16="http://schemas.microsoft.com/office/drawing/2014/main" id="{66094BA3-E2DF-7F00-5E3D-CB52F0BED0F7}"/>
              </a:ext>
            </a:extLst>
          </p:cNvPr>
          <p:cNvSpPr/>
          <p:nvPr/>
        </p:nvSpPr>
        <p:spPr>
          <a:xfrm>
            <a:off x="272143" y="3948835"/>
            <a:ext cx="2329544" cy="2068286"/>
          </a:xfrm>
          <a:prstGeom prst="foldedCorner">
            <a:avLst>
              <a:gd name="adj" fmla="val 9204"/>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CH" sz="1400" b="1">
                <a:solidFill>
                  <a:sysClr val="windowText" lastClr="000000"/>
                </a:solidFill>
                <a:latin typeface="Arial" panose="020B0604020202020204" pitchFamily="34" charset="0"/>
                <a:cs typeface="Arial" panose="020B0604020202020204" pitchFamily="34" charset="0"/>
              </a:rPr>
              <a:t>Better customer segmentation:</a:t>
            </a:r>
            <a:r>
              <a:rPr lang="en-CH" sz="1400">
                <a:solidFill>
                  <a:sysClr val="windowText" lastClr="000000"/>
                </a:solidFill>
                <a:latin typeface="Arial" panose="020B0604020202020204" pitchFamily="34" charset="0"/>
                <a:cs typeface="Arial" panose="020B0604020202020204" pitchFamily="34" charset="0"/>
              </a:rPr>
              <a:t> </a:t>
            </a:r>
          </a:p>
        </p:txBody>
      </p:sp>
      <p:sp>
        <p:nvSpPr>
          <p:cNvPr id="18" name="Folded Corner 17">
            <a:extLst>
              <a:ext uri="{FF2B5EF4-FFF2-40B4-BE49-F238E27FC236}">
                <a16:creationId xmlns:a16="http://schemas.microsoft.com/office/drawing/2014/main" id="{25FC2C74-6358-47C6-3965-B4C98CCEFE10}"/>
              </a:ext>
            </a:extLst>
          </p:cNvPr>
          <p:cNvSpPr/>
          <p:nvPr/>
        </p:nvSpPr>
        <p:spPr>
          <a:xfrm>
            <a:off x="2810555" y="3948835"/>
            <a:ext cx="2329544" cy="2068286"/>
          </a:xfrm>
          <a:prstGeom prst="foldedCorner">
            <a:avLst>
              <a:gd name="adj" fmla="val 9204"/>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GB" sz="1400" b="1">
                <a:solidFill>
                  <a:srgbClr val="000000"/>
                </a:solidFill>
                <a:latin typeface="Arial"/>
                <a:cs typeface="Arial"/>
              </a:rPr>
              <a:t>Improved customer experience:</a:t>
            </a:r>
            <a:r>
              <a:rPr lang="en-GB" sz="1400">
                <a:solidFill>
                  <a:srgbClr val="000000"/>
                </a:solidFill>
                <a:latin typeface="Arial"/>
                <a:cs typeface="Arial"/>
              </a:rPr>
              <a:t> </a:t>
            </a:r>
            <a:endParaRPr lang="en-GB" sz="1400">
              <a:solidFill>
                <a:srgbClr val="000000"/>
              </a:solidFill>
              <a:latin typeface="Arial" panose="020B0604020202020204" pitchFamily="34" charset="0"/>
              <a:cs typeface="Arial" panose="020B0604020202020204" pitchFamily="34" charset="0"/>
            </a:endParaRPr>
          </a:p>
          <a:p>
            <a:r>
              <a:rPr lang="en-GB" sz="1400">
                <a:solidFill>
                  <a:srgbClr val="000000"/>
                </a:solidFill>
                <a:latin typeface="Arial"/>
                <a:cs typeface="Arial"/>
              </a:rPr>
              <a:t>- Immediate response</a:t>
            </a:r>
          </a:p>
        </p:txBody>
      </p:sp>
      <p:sp>
        <p:nvSpPr>
          <p:cNvPr id="19" name="Folded Corner 18">
            <a:extLst>
              <a:ext uri="{FF2B5EF4-FFF2-40B4-BE49-F238E27FC236}">
                <a16:creationId xmlns:a16="http://schemas.microsoft.com/office/drawing/2014/main" id="{850AC181-7425-4555-9250-B4A7152E08B7}"/>
              </a:ext>
            </a:extLst>
          </p:cNvPr>
          <p:cNvSpPr/>
          <p:nvPr/>
        </p:nvSpPr>
        <p:spPr>
          <a:xfrm>
            <a:off x="5311205" y="3954958"/>
            <a:ext cx="2329544" cy="2068286"/>
          </a:xfrm>
          <a:prstGeom prst="foldedCorner">
            <a:avLst>
              <a:gd name="adj" fmla="val 9204"/>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rgbClr val="000000"/>
                </a:solidFill>
                <a:latin typeface="Arial"/>
                <a:cs typeface="Arial"/>
              </a:rPr>
              <a:t>Better products &amp; services:</a:t>
            </a:r>
            <a:r>
              <a:rPr lang="en-CH" sz="1400">
                <a:solidFill>
                  <a:srgbClr val="000000"/>
                </a:solidFill>
                <a:latin typeface="Arial"/>
                <a:cs typeface="Arial"/>
              </a:rPr>
              <a:t> </a:t>
            </a:r>
            <a:endParaRPr lang="de-DE">
              <a:solidFill>
                <a:srgbClr val="000000"/>
              </a:solidFill>
            </a:endParaRPr>
          </a:p>
          <a:p>
            <a:pPr marL="285750" indent="-285750">
              <a:buFont typeface="Calibri"/>
              <a:buChar char="-"/>
            </a:pPr>
            <a:r>
              <a:rPr lang="en-CH" sz="1400">
                <a:solidFill>
                  <a:srgbClr val="000000"/>
                </a:solidFill>
                <a:latin typeface="Arial"/>
                <a:cs typeface="Arial"/>
              </a:rPr>
              <a:t>No or fewer conflicts of interest</a:t>
            </a:r>
          </a:p>
          <a:p>
            <a:pPr marL="285750" indent="-285750">
              <a:buFont typeface="Calibri"/>
              <a:buChar char="-"/>
            </a:pPr>
            <a:r>
              <a:rPr lang="en-CH" sz="1400">
                <a:solidFill>
                  <a:srgbClr val="000000"/>
                </a:solidFill>
                <a:latin typeface="Arial"/>
                <a:cs typeface="Arial"/>
              </a:rPr>
              <a:t>Better quality of final result</a:t>
            </a:r>
          </a:p>
          <a:p>
            <a:pPr marL="285750" indent="-285750">
              <a:buFont typeface="Calibri"/>
              <a:buChar char="-"/>
            </a:pPr>
            <a:r>
              <a:rPr lang="en-CH" sz="1400">
                <a:solidFill>
                  <a:srgbClr val="000000"/>
                </a:solidFill>
                <a:latin typeface="Arial"/>
                <a:cs typeface="Arial"/>
              </a:rPr>
              <a:t>Unbiased match-making</a:t>
            </a:r>
            <a:endParaRPr lang="de-CH" sz="1400">
              <a:solidFill>
                <a:srgbClr val="000000"/>
              </a:solidFill>
              <a:latin typeface="Arial"/>
              <a:cs typeface="Arial"/>
            </a:endParaRPr>
          </a:p>
          <a:p>
            <a:pPr marL="285750" indent="-285750">
              <a:buFont typeface="Calibri"/>
              <a:buChar char="-"/>
            </a:pPr>
            <a:r>
              <a:rPr lang="de-CH" sz="1400" err="1">
                <a:solidFill>
                  <a:srgbClr val="000000"/>
                </a:solidFill>
                <a:latin typeface="Arial"/>
                <a:cs typeface="Arial"/>
              </a:rPr>
              <a:t>Measure</a:t>
            </a:r>
            <a:r>
              <a:rPr lang="de-CH" sz="1400">
                <a:solidFill>
                  <a:srgbClr val="000000"/>
                </a:solidFill>
                <a:latin typeface="Arial"/>
                <a:cs typeface="Arial"/>
              </a:rPr>
              <a:t> </a:t>
            </a:r>
            <a:r>
              <a:rPr lang="de-CH" sz="1400" err="1">
                <a:solidFill>
                  <a:srgbClr val="000000"/>
                </a:solidFill>
                <a:latin typeface="Arial"/>
                <a:cs typeface="Arial"/>
              </a:rPr>
              <a:t>performance</a:t>
            </a:r>
            <a:r>
              <a:rPr lang="de-CH" sz="1400">
                <a:solidFill>
                  <a:srgbClr val="000000"/>
                </a:solidFill>
                <a:latin typeface="Arial"/>
                <a:cs typeface="Arial"/>
              </a:rPr>
              <a:t> </a:t>
            </a:r>
            <a:r>
              <a:rPr lang="de-CH" sz="1400" err="1">
                <a:solidFill>
                  <a:srgbClr val="000000"/>
                </a:solidFill>
                <a:latin typeface="Arial"/>
                <a:cs typeface="Arial"/>
              </a:rPr>
              <a:t>of</a:t>
            </a:r>
            <a:r>
              <a:rPr lang="de-CH" sz="1400">
                <a:solidFill>
                  <a:srgbClr val="000000"/>
                </a:solidFill>
                <a:latin typeface="Arial"/>
                <a:cs typeface="Arial"/>
              </a:rPr>
              <a:t> </a:t>
            </a:r>
            <a:r>
              <a:rPr lang="de-CH" sz="1400" err="1">
                <a:solidFill>
                  <a:srgbClr val="000000"/>
                </a:solidFill>
                <a:latin typeface="Arial"/>
                <a:cs typeface="Arial"/>
              </a:rPr>
              <a:t>reviewers</a:t>
            </a:r>
            <a:endParaRPr lang="en-CH" sz="1400">
              <a:solidFill>
                <a:srgbClr val="000000"/>
              </a:solidFill>
              <a:latin typeface="Arial"/>
              <a:cs typeface="Arial"/>
            </a:endParaRPr>
          </a:p>
        </p:txBody>
      </p:sp>
      <p:sp>
        <p:nvSpPr>
          <p:cNvPr id="20" name="Folded Corner 19">
            <a:extLst>
              <a:ext uri="{FF2B5EF4-FFF2-40B4-BE49-F238E27FC236}">
                <a16:creationId xmlns:a16="http://schemas.microsoft.com/office/drawing/2014/main" id="{999FBE35-DC59-1DC8-FC69-006B0448A5A1}"/>
              </a:ext>
            </a:extLst>
          </p:cNvPr>
          <p:cNvSpPr/>
          <p:nvPr/>
        </p:nvSpPr>
        <p:spPr>
          <a:xfrm>
            <a:off x="7845535" y="3948835"/>
            <a:ext cx="2329544" cy="2068286"/>
          </a:xfrm>
          <a:prstGeom prst="foldedCorner">
            <a:avLst>
              <a:gd name="adj" fmla="val 9204"/>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CH" sz="1400" b="1">
                <a:solidFill>
                  <a:schemeClr val="tx1"/>
                </a:solidFill>
                <a:latin typeface="Arial"/>
                <a:cs typeface="Arial"/>
              </a:rPr>
              <a:t>Business innovation:</a:t>
            </a:r>
            <a:endParaRPr lang="en-US">
              <a:solidFill>
                <a:schemeClr val="tx1"/>
              </a:solidFill>
              <a:latin typeface="Arial"/>
              <a:cs typeface="Arial"/>
            </a:endParaRPr>
          </a:p>
          <a:p>
            <a:endParaRPr lang="en-CH">
              <a:solidFill>
                <a:schemeClr val="tx1"/>
              </a:solidFill>
              <a:cs typeface="Calibri"/>
            </a:endParaRPr>
          </a:p>
          <a:p>
            <a:pPr marL="285750" indent="-285750">
              <a:buFont typeface="Calibri"/>
              <a:buChar char="-"/>
            </a:pPr>
            <a:r>
              <a:rPr lang="en-CH">
                <a:solidFill>
                  <a:schemeClr val="tx1"/>
                </a:solidFill>
                <a:cs typeface="Calibri"/>
              </a:rPr>
              <a:t>You can add it as a ad-on feature to subscription</a:t>
            </a:r>
          </a:p>
        </p:txBody>
      </p:sp>
    </p:spTree>
    <p:extLst>
      <p:ext uri="{BB962C8B-B14F-4D97-AF65-F5344CB8AC3E}">
        <p14:creationId xmlns:p14="http://schemas.microsoft.com/office/powerpoint/2010/main" val="235350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DB95CA-C30B-154E-41B5-8A1CF169A636}"/>
              </a:ext>
            </a:extLst>
          </p:cNvPr>
          <p:cNvSpPr/>
          <p:nvPr/>
        </p:nvSpPr>
        <p:spPr>
          <a:xfrm>
            <a:off x="0" y="0"/>
            <a:ext cx="12192000" cy="638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8DE32CF6-7DCA-FF64-4EBE-3A83C9CAE181}"/>
              </a:ext>
            </a:extLst>
          </p:cNvPr>
          <p:cNvSpPr>
            <a:spLocks noGrp="1"/>
          </p:cNvSpPr>
          <p:nvPr>
            <p:ph type="subTitle" idx="1"/>
          </p:nvPr>
        </p:nvSpPr>
        <p:spPr>
          <a:xfrm>
            <a:off x="1524000" y="3857624"/>
            <a:ext cx="9144000" cy="857251"/>
          </a:xfrm>
        </p:spPr>
        <p:txBody>
          <a:bodyPr>
            <a:normAutofit/>
          </a:bodyPr>
          <a:lstStyle/>
          <a:p>
            <a:pPr>
              <a:lnSpc>
                <a:spcPct val="114000"/>
              </a:lnSpc>
            </a:pPr>
            <a:r>
              <a:rPr lang="en-GB" sz="3600" dirty="0">
                <a:latin typeface="Book Antiqua" panose="02040602050305030304" pitchFamily="18" charset="0"/>
              </a:rPr>
              <a:t>Adaptive Hybrid AI</a:t>
            </a:r>
            <a:endParaRPr lang="en-CH" sz="1600" dirty="0">
              <a:latin typeface="Book Antiqua" panose="02040602050305030304" pitchFamily="18" charset="0"/>
            </a:endParaRPr>
          </a:p>
        </p:txBody>
      </p:sp>
    </p:spTree>
    <p:extLst>
      <p:ext uri="{BB962C8B-B14F-4D97-AF65-F5344CB8AC3E}">
        <p14:creationId xmlns:p14="http://schemas.microsoft.com/office/powerpoint/2010/main" val="1183326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3CD8493-4CA7-0C61-728C-A8250CDF6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8" y="0"/>
            <a:ext cx="11007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905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Adaptive AI Systems</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rmAutofit/>
          </a:bodyPr>
          <a:lstStyle/>
          <a:p>
            <a:pPr>
              <a:lnSpc>
                <a:spcPct val="117000"/>
              </a:lnSpc>
            </a:pPr>
            <a:r>
              <a:rPr lang="en-GB" sz="2000" dirty="0">
                <a:latin typeface="Suisse Int'l" panose="020B0804000000000000" pitchFamily="34" charset="77"/>
              </a:rPr>
              <a:t>Human-aware AI systems should </a:t>
            </a:r>
            <a:r>
              <a:rPr lang="en-GB" sz="2000" b="1" u="sng" dirty="0">
                <a:latin typeface="Suisse Int'l Semi Bold" panose="020B0804000000000000" pitchFamily="34" charset="77"/>
              </a:rPr>
              <a:t>adapt</a:t>
            </a:r>
            <a:r>
              <a:rPr lang="en-GB" sz="2000" dirty="0">
                <a:latin typeface="Suisse Int'l" panose="020B0804000000000000" pitchFamily="34" charset="77"/>
              </a:rPr>
              <a:t> to (based on non-exhaustive literature review):</a:t>
            </a:r>
            <a:br>
              <a:rPr lang="en-GB" sz="2000" dirty="0">
                <a:latin typeface="Suisse Int'l" panose="020B0804000000000000" pitchFamily="34" charset="77"/>
              </a:rPr>
            </a:br>
            <a:endParaRPr lang="en-GB" sz="2000" dirty="0">
              <a:latin typeface="Suisse Int'l" panose="020B0804000000000000" pitchFamily="34" charset="77"/>
            </a:endParaRPr>
          </a:p>
          <a:p>
            <a:pPr marL="914400" lvl="1" indent="-457200">
              <a:lnSpc>
                <a:spcPct val="117000"/>
              </a:lnSpc>
              <a:buFont typeface="+mj-lt"/>
              <a:buAutoNum type="arabicParenR"/>
            </a:pPr>
            <a:r>
              <a:rPr lang="en-GB" sz="2000" dirty="0">
                <a:latin typeface="Suisse Int'l" panose="020B0804000000000000" pitchFamily="34" charset="77"/>
              </a:rPr>
              <a:t>Adapt to the different needs of different users</a:t>
            </a:r>
          </a:p>
          <a:p>
            <a:pPr marL="914400" lvl="1" indent="-457200">
              <a:lnSpc>
                <a:spcPct val="117000"/>
              </a:lnSpc>
              <a:buFont typeface="+mj-lt"/>
              <a:buAutoNum type="arabicParenR"/>
            </a:pPr>
            <a:r>
              <a:rPr lang="en-GB" sz="2000" dirty="0">
                <a:latin typeface="Suisse Int'l" panose="020B0804000000000000" pitchFamily="34" charset="77"/>
              </a:rPr>
              <a:t>Adapt to various user tasks</a:t>
            </a:r>
          </a:p>
          <a:p>
            <a:pPr marL="914400" lvl="1" indent="-457200">
              <a:lnSpc>
                <a:spcPct val="117000"/>
              </a:lnSpc>
              <a:buFont typeface="+mj-lt"/>
              <a:buAutoNum type="arabicParenR"/>
            </a:pPr>
            <a:r>
              <a:rPr lang="en-GB" sz="2000" dirty="0">
                <a:latin typeface="Suisse Int'l" panose="020B0804000000000000" pitchFamily="34" charset="77"/>
                <a:cs typeface="Source Sans Pro Light" panose="020F0302020204030204" pitchFamily="34" charset="0"/>
              </a:rPr>
              <a:t>Adaptability in joint task completion</a:t>
            </a:r>
          </a:p>
          <a:p>
            <a:pPr marL="914400" lvl="1" indent="-457200">
              <a:lnSpc>
                <a:spcPct val="117000"/>
              </a:lnSpc>
              <a:buFont typeface="+mj-lt"/>
              <a:buAutoNum type="arabicParenR"/>
            </a:pPr>
            <a:r>
              <a:rPr lang="en-GB" sz="2000" dirty="0">
                <a:latin typeface="Suisse Int'l" panose="020B0804000000000000" pitchFamily="34" charset="77"/>
              </a:rPr>
              <a:t>Adapt to changing environment</a:t>
            </a:r>
          </a:p>
          <a:p>
            <a:pPr>
              <a:lnSpc>
                <a:spcPct val="117000"/>
              </a:lnSpc>
            </a:pPr>
            <a:endParaRPr lang="en-GB" sz="2000" dirty="0">
              <a:latin typeface="Suisse Int'l" panose="020B0804000000000000" pitchFamily="34" charset="77"/>
            </a:endParaRPr>
          </a:p>
        </p:txBody>
      </p:sp>
    </p:spTree>
    <p:extLst>
      <p:ext uri="{BB962C8B-B14F-4D97-AF65-F5344CB8AC3E}">
        <p14:creationId xmlns:p14="http://schemas.microsoft.com/office/powerpoint/2010/main" val="363970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buFont typeface="Arial" panose="020B0604020202020204" pitchFamily="34" charset="0"/>
            </a:pPr>
            <a:r>
              <a:rPr lang="en-CH" sz="3600" b="1" dirty="0">
                <a:latin typeface="Book Antiqua" panose="02040602050305030304" pitchFamily="18" charset="0"/>
                <a:ea typeface="+mn-ea"/>
                <a:cs typeface="+mn-cs"/>
              </a:rPr>
              <a:t>Adaptive AI – 1) Different User Needs</a:t>
            </a:r>
          </a:p>
        </p:txBody>
      </p:sp>
      <p:sp>
        <p:nvSpPr>
          <p:cNvPr id="3" name="Content Placeholder 2">
            <a:extLst>
              <a:ext uri="{FF2B5EF4-FFF2-40B4-BE49-F238E27FC236}">
                <a16:creationId xmlns:a16="http://schemas.microsoft.com/office/drawing/2014/main" id="{D16006F8-C647-AF45-AEE7-0D7868ACAAE9}"/>
              </a:ext>
            </a:extLst>
          </p:cNvPr>
          <p:cNvSpPr>
            <a:spLocks noGrp="1"/>
          </p:cNvSpPr>
          <p:nvPr>
            <p:ph idx="1"/>
          </p:nvPr>
        </p:nvSpPr>
        <p:spPr>
          <a:xfrm>
            <a:off x="838200" y="1825625"/>
            <a:ext cx="10515600" cy="4351338"/>
          </a:xfrm>
        </p:spPr>
        <p:txBody>
          <a:bodyPr>
            <a:normAutofit/>
          </a:bodyPr>
          <a:lstStyle/>
          <a:p>
            <a:pPr>
              <a:lnSpc>
                <a:spcPct val="117000"/>
              </a:lnSpc>
            </a:pPr>
            <a:r>
              <a:rPr lang="en-GB" sz="2400" dirty="0">
                <a:latin typeface="Suisse Int'l" panose="020B0804000000000000" pitchFamily="34" charset="77"/>
              </a:rPr>
              <a:t>Recommender systems, think of Netflix recommendations</a:t>
            </a:r>
          </a:p>
          <a:p>
            <a:pPr>
              <a:lnSpc>
                <a:spcPct val="117000"/>
              </a:lnSpc>
            </a:pPr>
            <a:r>
              <a:rPr lang="en-GB" sz="2400" dirty="0">
                <a:latin typeface="Suisse Int'l" panose="020B0804000000000000" pitchFamily="34" charset="77"/>
              </a:rPr>
              <a:t>Netflix should learn </a:t>
            </a:r>
            <a:r>
              <a:rPr lang="en-GB" sz="2400" b="1" dirty="0">
                <a:latin typeface="Suisse Int'l Semi Bold Italic" panose="020B0804000000000000" pitchFamily="34" charset="77"/>
              </a:rPr>
              <a:t>my</a:t>
            </a:r>
            <a:r>
              <a:rPr lang="en-GB" sz="2400" dirty="0">
                <a:latin typeface="Suisse Int'l" panose="020B0804000000000000" pitchFamily="34" charset="77"/>
              </a:rPr>
              <a:t> preferences</a:t>
            </a:r>
          </a:p>
          <a:p>
            <a:pPr>
              <a:lnSpc>
                <a:spcPct val="117000"/>
              </a:lnSpc>
            </a:pPr>
            <a:r>
              <a:rPr lang="en-GB" sz="2400" b="1" dirty="0">
                <a:latin typeface="Suisse Int'l Semi Bold" panose="020B0804000000000000" pitchFamily="34" charset="77"/>
              </a:rPr>
              <a:t>Cold-start problem</a:t>
            </a:r>
            <a:r>
              <a:rPr lang="en-GB" sz="2400" dirty="0">
                <a:latin typeface="Suisse Int'l" panose="020B0804000000000000" pitchFamily="34" charset="77"/>
              </a:rPr>
              <a:t>: no data about new user</a:t>
            </a:r>
          </a:p>
          <a:p>
            <a:pPr>
              <a:lnSpc>
                <a:spcPct val="117000"/>
              </a:lnSpc>
            </a:pPr>
            <a:r>
              <a:rPr lang="en-GB" sz="2400" b="1" dirty="0">
                <a:latin typeface="Suisse Int'l Semi Bold" panose="020B0804000000000000" pitchFamily="34" charset="77"/>
              </a:rPr>
              <a:t>Data sparsity problem</a:t>
            </a:r>
            <a:r>
              <a:rPr lang="en-GB" sz="2400" dirty="0">
                <a:latin typeface="Suisse Int'l" panose="020B0804000000000000" pitchFamily="34" charset="77"/>
              </a:rPr>
              <a:t>: a lot of data in aggregate, but very few data points for each individual user</a:t>
            </a:r>
          </a:p>
          <a:p>
            <a:pPr>
              <a:lnSpc>
                <a:spcPct val="117000"/>
              </a:lnSpc>
            </a:pPr>
            <a:r>
              <a:rPr lang="en-GB" sz="2400" dirty="0">
                <a:latin typeface="Suisse Int'l" panose="020B0804000000000000" pitchFamily="34" charset="77"/>
              </a:rPr>
              <a:t>Promising hybrid AI approach: graph-learning recommender systems (GLRS) (Zhang et al., 2023) </a:t>
            </a:r>
          </a:p>
        </p:txBody>
      </p:sp>
    </p:spTree>
    <p:extLst>
      <p:ext uri="{BB962C8B-B14F-4D97-AF65-F5344CB8AC3E}">
        <p14:creationId xmlns:p14="http://schemas.microsoft.com/office/powerpoint/2010/main" val="110652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663-679C-370A-4B6D-51377AAE404F}"/>
              </a:ext>
            </a:extLst>
          </p:cNvPr>
          <p:cNvSpPr>
            <a:spLocks noGrp="1"/>
          </p:cNvSpPr>
          <p:nvPr>
            <p:ph type="title"/>
          </p:nvPr>
        </p:nvSpPr>
        <p:spPr/>
        <p:txBody>
          <a:bodyPr vert="horz" lIns="91440" tIns="45720" rIns="91440" bIns="45720" rtlCol="0">
            <a:normAutofit/>
          </a:bodyPr>
          <a:lstStyle/>
          <a:p>
            <a:pPr>
              <a:lnSpc>
                <a:spcPct val="130000"/>
              </a:lnSpc>
              <a:spcBef>
                <a:spcPts val="1000"/>
              </a:spcBef>
            </a:pPr>
            <a:r>
              <a:rPr lang="en-CH" sz="3600" b="1" dirty="0">
                <a:latin typeface="Book Antiqua" panose="02040602050305030304" pitchFamily="18" charset="0"/>
                <a:ea typeface="+mn-ea"/>
                <a:cs typeface="+mn-cs"/>
              </a:rPr>
              <a:t>Adaptive AI – 2) </a:t>
            </a:r>
            <a:r>
              <a:rPr lang="en-GB" sz="3600" b="1" dirty="0">
                <a:latin typeface="Book Antiqua" panose="02040602050305030304" pitchFamily="18" charset="0"/>
                <a:ea typeface="+mn-ea"/>
                <a:cs typeface="+mn-cs"/>
              </a:rPr>
              <a:t>Various User Tasks </a:t>
            </a:r>
            <a:endParaRPr lang="en-CH" sz="3600" b="1" dirty="0">
              <a:latin typeface="Book Antiqua" panose="02040602050305030304" pitchFamily="18" charset="0"/>
              <a:ea typeface="+mn-ea"/>
              <a:cs typeface="+mn-cs"/>
            </a:endParaRPr>
          </a:p>
        </p:txBody>
      </p:sp>
      <p:pic>
        <p:nvPicPr>
          <p:cNvPr id="5" name="Picture 4">
            <a:extLst>
              <a:ext uri="{FF2B5EF4-FFF2-40B4-BE49-F238E27FC236}">
                <a16:creationId xmlns:a16="http://schemas.microsoft.com/office/drawing/2014/main" id="{03EC0BDE-4FCE-B8AA-D684-6FB3D39A1E41}"/>
              </a:ext>
            </a:extLst>
          </p:cNvPr>
          <p:cNvPicPr>
            <a:picLocks noChangeAspect="1"/>
          </p:cNvPicPr>
          <p:nvPr/>
        </p:nvPicPr>
        <p:blipFill rotWithShape="1">
          <a:blip r:embed="rId2"/>
          <a:srcRect t="5214" b="5212"/>
          <a:stretch/>
        </p:blipFill>
        <p:spPr>
          <a:xfrm>
            <a:off x="838200" y="1690688"/>
            <a:ext cx="7772400" cy="4351338"/>
          </a:xfrm>
          <a:prstGeom prst="rect">
            <a:avLst/>
          </a:prstGeom>
        </p:spPr>
      </p:pic>
      <p:sp>
        <p:nvSpPr>
          <p:cNvPr id="8" name="Content Placeholder 2">
            <a:extLst>
              <a:ext uri="{FF2B5EF4-FFF2-40B4-BE49-F238E27FC236}">
                <a16:creationId xmlns:a16="http://schemas.microsoft.com/office/drawing/2014/main" id="{64AF8686-2BA9-17C3-8B87-34C88B9FC464}"/>
              </a:ext>
            </a:extLst>
          </p:cNvPr>
          <p:cNvSpPr>
            <a:spLocks noGrp="1"/>
          </p:cNvSpPr>
          <p:nvPr>
            <p:ph idx="1"/>
          </p:nvPr>
        </p:nvSpPr>
        <p:spPr>
          <a:xfrm>
            <a:off x="8853487" y="1690688"/>
            <a:ext cx="2581275" cy="1325563"/>
          </a:xfrm>
        </p:spPr>
        <p:txBody>
          <a:bodyPr>
            <a:normAutofit/>
          </a:bodyPr>
          <a:lstStyle/>
          <a:p>
            <a:pPr marL="0" indent="0">
              <a:lnSpc>
                <a:spcPct val="117000"/>
              </a:lnSpc>
              <a:buNone/>
            </a:pPr>
            <a:r>
              <a:rPr lang="en-GB" sz="1600" dirty="0">
                <a:latin typeface="Suisse Int'l" panose="020B0804000000000000" pitchFamily="34" charset="77"/>
              </a:rPr>
              <a:t>Andrew Ng</a:t>
            </a:r>
            <a:br>
              <a:rPr lang="en-GB" sz="1600" dirty="0">
                <a:latin typeface="Suisse Int'l" panose="020B0804000000000000" pitchFamily="34" charset="77"/>
              </a:rPr>
            </a:br>
            <a:r>
              <a:rPr lang="en-GB" sz="1600" dirty="0">
                <a:latin typeface="Suisse Int'l" panose="020B0804000000000000" pitchFamily="34" charset="77"/>
              </a:rPr>
              <a:t>TED Talk, 2022</a:t>
            </a:r>
            <a:br>
              <a:rPr lang="en-GB" sz="1600" dirty="0">
                <a:latin typeface="Suisse Int'l" panose="020B0804000000000000" pitchFamily="34" charset="77"/>
              </a:rPr>
            </a:br>
            <a:r>
              <a:rPr lang="en-GB" sz="1600" dirty="0">
                <a:latin typeface="Suisse Int'l" panose="020B0804000000000000" pitchFamily="34" charset="77"/>
              </a:rPr>
              <a:t>(predates ChatGPT)</a:t>
            </a:r>
            <a:endParaRPr lang="en-GB" sz="1400" dirty="0">
              <a:latin typeface="Suisse Int'l" panose="020B0804000000000000" pitchFamily="34" charset="77"/>
            </a:endParaRPr>
          </a:p>
        </p:txBody>
      </p:sp>
      <p:sp>
        <p:nvSpPr>
          <p:cNvPr id="9" name="Oval 8">
            <a:extLst>
              <a:ext uri="{FF2B5EF4-FFF2-40B4-BE49-F238E27FC236}">
                <a16:creationId xmlns:a16="http://schemas.microsoft.com/office/drawing/2014/main" id="{884E0F72-8E1D-72A5-9486-C4DE380ED1F3}"/>
              </a:ext>
            </a:extLst>
          </p:cNvPr>
          <p:cNvSpPr/>
          <p:nvPr/>
        </p:nvSpPr>
        <p:spPr>
          <a:xfrm>
            <a:off x="4943474" y="3214688"/>
            <a:ext cx="3328988" cy="22145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Content Placeholder 2">
            <a:extLst>
              <a:ext uri="{FF2B5EF4-FFF2-40B4-BE49-F238E27FC236}">
                <a16:creationId xmlns:a16="http://schemas.microsoft.com/office/drawing/2014/main" id="{57DB1627-D372-D975-4CC9-DF19C3FC08FE}"/>
              </a:ext>
            </a:extLst>
          </p:cNvPr>
          <p:cNvSpPr txBox="1">
            <a:spLocks/>
          </p:cNvSpPr>
          <p:nvPr/>
        </p:nvSpPr>
        <p:spPr>
          <a:xfrm>
            <a:off x="9086850" y="4020350"/>
            <a:ext cx="2471738"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7000"/>
              </a:lnSpc>
              <a:buFont typeface="Arial" panose="020B0604020202020204" pitchFamily="34" charset="0"/>
              <a:buNone/>
            </a:pPr>
            <a:r>
              <a:rPr lang="en-GB" sz="1600" dirty="0">
                <a:solidFill>
                  <a:srgbClr val="FF0000"/>
                </a:solidFill>
                <a:latin typeface="Suisse Int'l" panose="020B0804000000000000" pitchFamily="34" charset="77"/>
              </a:rPr>
              <a:t>Not many working in these areas, but in aggregate represents enormous value.</a:t>
            </a:r>
            <a:endParaRPr lang="en-GB" sz="1400" dirty="0">
              <a:solidFill>
                <a:srgbClr val="FF0000"/>
              </a:solidFill>
              <a:latin typeface="Suisse Int'l" panose="020B0804000000000000" pitchFamily="34" charset="77"/>
            </a:endParaRPr>
          </a:p>
        </p:txBody>
      </p:sp>
      <p:cxnSp>
        <p:nvCxnSpPr>
          <p:cNvPr id="12" name="Straight Connector 11">
            <a:extLst>
              <a:ext uri="{FF2B5EF4-FFF2-40B4-BE49-F238E27FC236}">
                <a16:creationId xmlns:a16="http://schemas.microsoft.com/office/drawing/2014/main" id="{CFB38659-0872-A971-B4B3-2533BE731037}"/>
              </a:ext>
            </a:extLst>
          </p:cNvPr>
          <p:cNvCxnSpPr>
            <a:cxnSpLocks/>
            <a:endCxn id="10" idx="1"/>
          </p:cNvCxnSpPr>
          <p:nvPr/>
        </p:nvCxnSpPr>
        <p:spPr>
          <a:xfrm>
            <a:off x="8272462" y="4464848"/>
            <a:ext cx="814388" cy="2182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039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ED-Andrew-Ng-cut-1.mp4">
            <a:hlinkClick r:id="" action="ppaction://media"/>
            <a:extLst>
              <a:ext uri="{FF2B5EF4-FFF2-40B4-BE49-F238E27FC236}">
                <a16:creationId xmlns:a16="http://schemas.microsoft.com/office/drawing/2014/main" id="{E9D33DD3-4695-90D0-1759-7CCE2E9C85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0" name="Content Placeholder 2">
            <a:extLst>
              <a:ext uri="{FF2B5EF4-FFF2-40B4-BE49-F238E27FC236}">
                <a16:creationId xmlns:a16="http://schemas.microsoft.com/office/drawing/2014/main" id="{F2659C10-7EFE-A701-A211-22D49ECFCDC7}"/>
              </a:ext>
            </a:extLst>
          </p:cNvPr>
          <p:cNvSpPr>
            <a:spLocks noGrp="1"/>
          </p:cNvSpPr>
          <p:nvPr>
            <p:ph idx="1"/>
          </p:nvPr>
        </p:nvSpPr>
        <p:spPr>
          <a:xfrm>
            <a:off x="0" y="6505578"/>
            <a:ext cx="7662862" cy="481012"/>
          </a:xfrm>
        </p:spPr>
        <p:txBody>
          <a:bodyPr>
            <a:normAutofit/>
          </a:bodyPr>
          <a:lstStyle/>
          <a:p>
            <a:pPr marL="0" indent="0">
              <a:lnSpc>
                <a:spcPct val="117000"/>
              </a:lnSpc>
              <a:buNone/>
            </a:pPr>
            <a:r>
              <a:rPr lang="en-GB" sz="1600" dirty="0">
                <a:solidFill>
                  <a:schemeClr val="bg1"/>
                </a:solidFill>
                <a:latin typeface="Suisse Int'l" panose="020B0804000000000000" pitchFamily="34" charset="77"/>
              </a:rPr>
              <a:t>Andrew Ng, TED Talk, 2022 (3 minutes excerpt)</a:t>
            </a:r>
            <a:endParaRPr lang="en-GB" sz="1400" dirty="0">
              <a:solidFill>
                <a:schemeClr val="bg1"/>
              </a:solidFill>
              <a:latin typeface="Suisse Int'l" panose="020B0804000000000000" pitchFamily="34" charset="77"/>
            </a:endParaRPr>
          </a:p>
        </p:txBody>
      </p:sp>
    </p:spTree>
    <p:extLst>
      <p:ext uri="{BB962C8B-B14F-4D97-AF65-F5344CB8AC3E}">
        <p14:creationId xmlns:p14="http://schemas.microsoft.com/office/powerpoint/2010/main" val="85945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61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4675</TotalTime>
  <Words>3185</Words>
  <Application>Microsoft Macintosh PowerPoint</Application>
  <PresentationFormat>Widescreen</PresentationFormat>
  <Paragraphs>275</Paragraphs>
  <Slides>34</Slides>
  <Notes>1</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Book Antiqua</vt:lpstr>
      <vt:lpstr>Calibri</vt:lpstr>
      <vt:lpstr>Calibri Light</vt:lpstr>
      <vt:lpstr>Suisse Int'l</vt:lpstr>
      <vt:lpstr>Suisse Int'l Bold</vt:lpstr>
      <vt:lpstr>Suisse Int'l Book Italic</vt:lpstr>
      <vt:lpstr>Suisse Int'l Italic</vt:lpstr>
      <vt:lpstr>Suisse Int'l Light Italic</vt:lpstr>
      <vt:lpstr>Suisse Int'l Semi Bold</vt:lpstr>
      <vt:lpstr>Suisse Int'l Semi Bold Italic</vt:lpstr>
      <vt:lpstr>Office Theme</vt:lpstr>
      <vt:lpstr>PowerPoint Presentation</vt:lpstr>
      <vt:lpstr>Research Question</vt:lpstr>
      <vt:lpstr>Outline</vt:lpstr>
      <vt:lpstr>PowerPoint Presentation</vt:lpstr>
      <vt:lpstr>PowerPoint Presentation</vt:lpstr>
      <vt:lpstr>Adaptive AI Systems</vt:lpstr>
      <vt:lpstr>Adaptive AI – 1) Different User Needs</vt:lpstr>
      <vt:lpstr>Adaptive AI – 2) Various User Tasks </vt:lpstr>
      <vt:lpstr>PowerPoint Presentation</vt:lpstr>
      <vt:lpstr>The Long Tail: Narrow AI?</vt:lpstr>
      <vt:lpstr>Narrow vs. Broad AI</vt:lpstr>
      <vt:lpstr>Emergent Abilities</vt:lpstr>
      <vt:lpstr>The Promise of Broad AI</vt:lpstr>
      <vt:lpstr>Tokens &amp; Context</vt:lpstr>
      <vt:lpstr>Intermezzo</vt:lpstr>
      <vt:lpstr>Adaptive AI: GitHub Copilot</vt:lpstr>
      <vt:lpstr>PowerPoint Presentation</vt:lpstr>
      <vt:lpstr>GitHub Copilot Live Demo</vt:lpstr>
      <vt:lpstr>Adaptive AI – 3) Joint Task Completion</vt:lpstr>
      <vt:lpstr>Adaptive AI – 4) Changing Environment</vt:lpstr>
      <vt:lpstr>PowerPoint Presentation</vt:lpstr>
      <vt:lpstr>Competitive Advantage of AI</vt:lpstr>
      <vt:lpstr>Competitive Advantage of AI</vt:lpstr>
      <vt:lpstr>References (1/2)</vt:lpstr>
      <vt:lpstr>References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Editor</dc:creator>
  <cp:lastModifiedBy>Editor</cp:lastModifiedBy>
  <cp:revision>81</cp:revision>
  <dcterms:created xsi:type="dcterms:W3CDTF">2023-04-25T08:50:50Z</dcterms:created>
  <dcterms:modified xsi:type="dcterms:W3CDTF">2023-06-12T20:29:45Z</dcterms:modified>
</cp:coreProperties>
</file>